
<file path=[Content_Types].xml><?xml version="1.0" encoding="utf-8"?>
<Types xmlns="http://schemas.openxmlformats.org/package/2006/content-types">
  <Default Extension="glb" ContentType="model/gltf.binary"/>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GAdneU/JiodrV91VFEWaRP9i+7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00dba5c114e10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717" autoAdjust="0"/>
  </p:normalViewPr>
  <p:slideViewPr>
    <p:cSldViewPr snapToGrid="0">
      <p:cViewPr varScale="1">
        <p:scale>
          <a:sx n="70" d="100"/>
          <a:sy n="70" d="100"/>
        </p:scale>
        <p:origin x="1204"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customschemas.google.com/relationships/presentationmetadata" Target="NUL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29T09:55:24.262"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numCol="1"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numCol="1"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numCol="1"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numCol="1" anchor="b"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numCol="1"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a:t>
            </a:fld>
            <a:endParaRPr sz="14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142199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756000" y="5078520"/>
            <a:ext cx="6047640" cy="4811040"/>
          </a:xfrm>
          <a:prstGeom prst="rect">
            <a:avLst/>
          </a:prstGeom>
        </p:spPr>
        <p:txBody>
          <a:bodyPr spcFirstLastPara="1" wrap="square" lIns="0" tIns="0" rIns="0" bIns="0" numCol="1" anchor="t" anchorCtr="0">
            <a:noAutofit/>
          </a:bodyPr>
          <a:lstStyle/>
          <a:p>
            <a:pPr marL="0" lvl="0" indent="0" algn="l" rtl="0">
              <a:spcBef>
                <a:spcPts val="0"/>
              </a:spcBef>
              <a:spcAft>
                <a:spcPts val="0"/>
              </a:spcAft>
              <a:buNone/>
            </a:pPr>
            <a:endParaRPr/>
          </a:p>
        </p:txBody>
      </p:sp>
      <p:sp>
        <p:nvSpPr>
          <p:cNvPr id="173" name="Google Shape;173;p1:notes"/>
          <p:cNvSpPr>
            <a:spLocks noGrp="1" noRot="1" noChangeAspect="1"/>
          </p:cNvSpPr>
          <p:nvPr>
            <p:ph type="sldImg" idx="2"/>
          </p:nvPr>
        </p:nvSpPr>
        <p:spPr>
          <a:xfrm>
            <a:off x="1108075" y="812800"/>
            <a:ext cx="5343525"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664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numCol="1"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numCol="1"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numCol="1"/>
          <a:lstStyle/>
          <a:p>
            <a:fld id="{448E1065-92C7-43F5-BDAC-05E26798EC71}" type="datetimeFigureOut">
              <a:rPr lang="en-IN" altLang="en-IN" smtClean="0"/>
              <a:t>10-05-2023</a:t>
            </a:fld>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9" name="Freeform 8"/>
          <p:cNvSpPr/>
          <p:nvPr/>
        </p:nvSpPr>
        <p:spPr>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numCol="1"/>
          <a:lstStyle/>
          <a:p>
            <a:fld id="{513E3176-7336-480F-8719-4501B7EAAE0B}" type="slidenum">
              <a:rPr lang="en-IN" altLang="en-IN" smtClean="0"/>
              <a:t>‹#›</a:t>
            </a:fld>
            <a:endParaRPr lang="en-IN" altLang="en-IN"/>
          </a:p>
        </p:txBody>
      </p:sp>
    </p:spTree>
    <p:extLst>
      <p:ext uri="{BB962C8B-B14F-4D97-AF65-F5344CB8AC3E}">
        <p14:creationId xmlns:p14="http://schemas.microsoft.com/office/powerpoint/2010/main" val="208550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numCol="1"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numCol="1"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numCol="1"/>
          <a:lstStyle/>
          <a:p>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10" name="Freeform 11"/>
          <p:cNvSpPr/>
          <p:nvPr/>
        </p:nvSpPr>
        <p:spPr>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67181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numCol="1"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numCol="1"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942415" y="4354046"/>
            <a:ext cx="6591985" cy="1555864"/>
          </a:xfrm>
        </p:spPr>
        <p:txBody>
          <a:bodyPr numCol="1"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numCol="1"/>
          <a:lstStyle/>
          <a:p>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19" name="Freeform 11"/>
          <p:cNvSpPr/>
          <p:nvPr/>
        </p:nvSpPr>
        <p:spPr>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
        <p:nvSpPr>
          <p:cNvPr id="14" name="TextBox 13"/>
          <p:cNvSpPr txBox="1"/>
          <p:nvPr/>
        </p:nvSpPr>
        <p:spPr>
          <a:xfrm>
            <a:off x="1808316" y="648005"/>
            <a:ext cx="457319" cy="584776"/>
          </a:xfrm>
          <a:prstGeom prst="rect">
            <a:avLst/>
          </a:prstGeom>
        </p:spPr>
        <p:txBody>
          <a:bodyPr vert="horz" lIns="91440" tIns="45720" rIns="91440" bIns="45720" numCol="1"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numCol="1"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68771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numCol="1"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numCol="1"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numCol="1"/>
          <a:lstStyle/>
          <a:p>
            <a:endParaRPr lang="en-IN" altLang="en-IN"/>
          </a:p>
        </p:txBody>
      </p:sp>
      <p:sp>
        <p:nvSpPr>
          <p:cNvPr id="6" name="Footer Placeholder 5"/>
          <p:cNvSpPr>
            <a:spLocks noGrp="1"/>
          </p:cNvSpPr>
          <p:nvPr>
            <p:ph type="ftr" sz="quarter" idx="11"/>
          </p:nvPr>
        </p:nvSpPr>
        <p:spPr/>
        <p:txBody>
          <a:bodyPr numCol="1"/>
          <a:lstStyle/>
          <a:p>
            <a:endParaRPr lang="en-IN" altLang="en-IN"/>
          </a:p>
        </p:txBody>
      </p:sp>
      <p:sp>
        <p:nvSpPr>
          <p:cNvPr id="11" name="Freeform 11"/>
          <p:cNvSpPr/>
          <p:nvPr/>
        </p:nvSpPr>
        <p:spPr>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2967679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numCol="1"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numCol="1"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numCol="1"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numCol="1"/>
          <a:lstStyle/>
          <a:p>
            <a:endParaRPr lang="en-IN" altLang="en-IN"/>
          </a:p>
        </p:txBody>
      </p:sp>
      <p:sp>
        <p:nvSpPr>
          <p:cNvPr id="6" name="Footer Placeholder 5"/>
          <p:cNvSpPr>
            <a:spLocks noGrp="1"/>
          </p:cNvSpPr>
          <p:nvPr>
            <p:ph type="ftr" sz="quarter" idx="11"/>
          </p:nvPr>
        </p:nvSpPr>
        <p:spPr/>
        <p:txBody>
          <a:bodyPr numCol="1"/>
          <a:lstStyle/>
          <a:p>
            <a:endParaRPr lang="en-IN" altLang="en-IN"/>
          </a:p>
        </p:txBody>
      </p:sp>
      <p:sp>
        <p:nvSpPr>
          <p:cNvPr id="20" name="Freeform 11"/>
          <p:cNvSpPr/>
          <p:nvPr/>
        </p:nvSpPr>
        <p:spPr>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
        <p:nvSpPr>
          <p:cNvPr id="11" name="TextBox 10"/>
          <p:cNvSpPr txBox="1"/>
          <p:nvPr/>
        </p:nvSpPr>
        <p:spPr>
          <a:xfrm>
            <a:off x="1808316" y="648005"/>
            <a:ext cx="457319" cy="584776"/>
          </a:xfrm>
          <a:prstGeom prst="rect">
            <a:avLst/>
          </a:prstGeom>
        </p:spPr>
        <p:txBody>
          <a:bodyPr vert="horz" lIns="91440" tIns="45720" rIns="91440" bIns="45720" numCol="1"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numCol="1"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0211553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numCol="1"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numCol="1"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numCol="1"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numCol="1"/>
          <a:lstStyle/>
          <a:p>
            <a:endParaRPr lang="en-IN" altLang="en-IN"/>
          </a:p>
        </p:txBody>
      </p:sp>
      <p:sp>
        <p:nvSpPr>
          <p:cNvPr id="6" name="Footer Placeholder 5"/>
          <p:cNvSpPr>
            <a:spLocks noGrp="1"/>
          </p:cNvSpPr>
          <p:nvPr>
            <p:ph type="ftr" sz="quarter" idx="11"/>
          </p:nvPr>
        </p:nvSpPr>
        <p:spPr/>
        <p:txBody>
          <a:bodyPr numCol="1"/>
          <a:lstStyle/>
          <a:p>
            <a:endParaRPr lang="en-IN" altLang="en-IN"/>
          </a:p>
        </p:txBody>
      </p:sp>
      <p:sp>
        <p:nvSpPr>
          <p:cNvPr id="10" name="Freeform 11"/>
          <p:cNvSpPr/>
          <p:nvPr/>
        </p:nvSpPr>
        <p:spPr>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316790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numCol="1"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numCol="1"/>
          <a:lstStyle/>
          <a:p>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10" name="Freeform 11"/>
          <p:cNvSpPr/>
          <p:nvPr/>
        </p:nvSpPr>
        <p:spPr>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69212197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numCol="1"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numCol="1"/>
          <a:lstStyle/>
          <a:p>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10" name="Freeform 11"/>
          <p:cNvSpPr/>
          <p:nvPr/>
        </p:nvSpPr>
        <p:spPr>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987225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x">
  <p:cSld name="1_Title Slide">
    <p:spTree>
      <p:nvGrpSpPr>
        <p:cNvPr id="1" name="Shape 15"/>
        <p:cNvGrpSpPr/>
        <p:nvPr/>
      </p:nvGrpSpPr>
      <p:grpSpPr>
        <a:xfrm>
          <a:off x="0" y="0"/>
          <a:ext cx="0" cy="0"/>
          <a:chOff x="0" y="0"/>
          <a:chExt cx="0" cy="0"/>
        </a:xfrm>
      </p:grpSpPr>
      <p:sp>
        <p:nvSpPr>
          <p:cNvPr id="16" name="Google Shape;16;p16"/>
          <p:cNvSpPr txBox="1">
            <a:spLocks noGrp="1"/>
          </p:cNvSpPr>
          <p:nvPr>
            <p:ph type="title"/>
          </p:nvPr>
        </p:nvSpPr>
        <p:spPr>
          <a:xfrm>
            <a:off x="457200" y="274680"/>
            <a:ext cx="8229240" cy="1142640"/>
          </a:xfrm>
          <a:prstGeom prst="rect">
            <a:avLst/>
          </a:prstGeom>
          <a:noFill/>
          <a:ln>
            <a:noFill/>
          </a:ln>
        </p:spPr>
        <p:txBody>
          <a:bodyPr spcFirstLastPara="1" wrap="square" lIns="0" tIns="0" rIns="0" bIns="0" numCol="1"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457200" y="1600200"/>
            <a:ext cx="8229240" cy="4525560"/>
          </a:xfrm>
          <a:prstGeom prst="rect">
            <a:avLst/>
          </a:prstGeom>
          <a:noFill/>
          <a:ln>
            <a:noFill/>
          </a:ln>
        </p:spPr>
        <p:txBody>
          <a:bodyPr spcFirstLastPara="1" wrap="square" lIns="0" tIns="0" rIns="0" bIns="0" numCol="1" anchor="ctr" anchorCtr="0">
            <a:norm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580696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numCol="1"/>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numCol="1"/>
          <a:lstStyle/>
          <a:p>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10" name="Freeform 11"/>
          <p:cNvSpPr/>
          <p:nvPr/>
        </p:nvSpPr>
        <p:spPr>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883014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numCol="1"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numCol="1"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numCol="1"/>
          <a:lstStyle/>
          <a:p>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11" name="Freeform 11"/>
          <p:cNvSpPr/>
          <p:nvPr/>
        </p:nvSpPr>
        <p:spPr>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6840309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numCol="1"/>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numCol="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numCol="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numCol="1"/>
          <a:lstStyle/>
          <a:p>
            <a:endParaRPr lang="en-IN" altLang="en-IN"/>
          </a:p>
        </p:txBody>
      </p:sp>
      <p:sp>
        <p:nvSpPr>
          <p:cNvPr id="6" name="Footer Placeholder 5"/>
          <p:cNvSpPr>
            <a:spLocks noGrp="1"/>
          </p:cNvSpPr>
          <p:nvPr>
            <p:ph type="ftr" sz="quarter" idx="11"/>
          </p:nvPr>
        </p:nvSpPr>
        <p:spPr/>
        <p:txBody>
          <a:bodyPr numCol="1"/>
          <a:lstStyle/>
          <a:p>
            <a:endParaRPr lang="en-IN" altLang="en-IN"/>
          </a:p>
        </p:txBody>
      </p:sp>
      <p:sp>
        <p:nvSpPr>
          <p:cNvPr id="9" name="Freeform 11"/>
          <p:cNvSpPr/>
          <p:nvPr/>
        </p:nvSpPr>
        <p:spPr>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348880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numCol="1"/>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numCol="1"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942415" y="2802888"/>
            <a:ext cx="3197532" cy="3105703"/>
          </a:xfrm>
        </p:spPr>
        <p:txBody>
          <a:bodyPr numCol="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numCol="1"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333715" y="2799660"/>
            <a:ext cx="3195680" cy="3105703"/>
          </a:xfrm>
        </p:spPr>
        <p:txBody>
          <a:bodyPr numCol="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numCol="1"/>
          <a:lstStyle/>
          <a:p>
            <a:endParaRPr lang="en-IN" altLang="en-IN"/>
          </a:p>
        </p:txBody>
      </p:sp>
      <p:sp>
        <p:nvSpPr>
          <p:cNvPr id="8" name="Footer Placeholder 7"/>
          <p:cNvSpPr>
            <a:spLocks noGrp="1"/>
          </p:cNvSpPr>
          <p:nvPr>
            <p:ph type="ftr" sz="quarter" idx="11"/>
          </p:nvPr>
        </p:nvSpPr>
        <p:spPr/>
        <p:txBody>
          <a:bodyPr numCol="1"/>
          <a:lstStyle/>
          <a:p>
            <a:endParaRPr lang="en-IN" altLang="en-IN"/>
          </a:p>
        </p:txBody>
      </p:sp>
      <p:sp>
        <p:nvSpPr>
          <p:cNvPr id="11" name="Freeform 11"/>
          <p:cNvSpPr/>
          <p:nvPr/>
        </p:nvSpPr>
        <p:spPr>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5555818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numCol="1"/>
          <a:lstStyle/>
          <a:p>
            <a:r>
              <a:rPr lang="en-US"/>
              <a:t>Click to edit Master title style</a:t>
            </a:r>
            <a:endParaRPr lang="en-US" dirty="0"/>
          </a:p>
        </p:txBody>
      </p:sp>
      <p:sp>
        <p:nvSpPr>
          <p:cNvPr id="3" name="Date Placeholder 2"/>
          <p:cNvSpPr>
            <a:spLocks noGrp="1"/>
          </p:cNvSpPr>
          <p:nvPr>
            <p:ph type="dt" sz="half" idx="10"/>
          </p:nvPr>
        </p:nvSpPr>
        <p:spPr/>
        <p:txBody>
          <a:bodyPr numCol="1"/>
          <a:lstStyle/>
          <a:p>
            <a:fld id="{448E1065-92C7-43F5-BDAC-05E26798EC71}" type="datetimeFigureOut">
              <a:rPr lang="en-IN" altLang="en-IN" smtClean="0"/>
              <a:t>10-05-2023</a:t>
            </a:fld>
            <a:endParaRPr lang="en-IN" altLang="en-IN"/>
          </a:p>
        </p:txBody>
      </p:sp>
      <p:sp>
        <p:nvSpPr>
          <p:cNvPr id="4" name="Footer Placeholder 3"/>
          <p:cNvSpPr>
            <a:spLocks noGrp="1"/>
          </p:cNvSpPr>
          <p:nvPr>
            <p:ph type="ftr" sz="quarter" idx="11"/>
          </p:nvPr>
        </p:nvSpPr>
        <p:spPr/>
        <p:txBody>
          <a:bodyPr numCol="1"/>
          <a:lstStyle/>
          <a:p>
            <a:endParaRPr lang="en-IN" altLang="en-IN"/>
          </a:p>
        </p:txBody>
      </p:sp>
      <p:sp>
        <p:nvSpPr>
          <p:cNvPr id="8" name="Freeform 11"/>
          <p:cNvSpPr/>
          <p:nvPr/>
        </p:nvSpPr>
        <p:spPr>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numCol="1"/>
          <a:lstStyle/>
          <a:p>
            <a:fld id="{513E3176-7336-480F-8719-4501B7EAAE0B}" type="slidenum">
              <a:rPr lang="en-IN" altLang="en-IN" smtClean="0"/>
              <a:t>‹#›</a:t>
            </a:fld>
            <a:endParaRPr lang="en-IN" altLang="en-IN"/>
          </a:p>
        </p:txBody>
      </p:sp>
    </p:spTree>
    <p:extLst>
      <p:ext uri="{BB962C8B-B14F-4D97-AF65-F5344CB8AC3E}">
        <p14:creationId xmlns:p14="http://schemas.microsoft.com/office/powerpoint/2010/main" val="63847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numCol="1"/>
          <a:lstStyle/>
          <a:p>
            <a:endParaRPr lang="en-IN" altLang="en-IN"/>
          </a:p>
        </p:txBody>
      </p:sp>
      <p:sp>
        <p:nvSpPr>
          <p:cNvPr id="3" name="Footer Placeholder 2"/>
          <p:cNvSpPr>
            <a:spLocks noGrp="1"/>
          </p:cNvSpPr>
          <p:nvPr>
            <p:ph type="ftr" sz="quarter" idx="11"/>
          </p:nvPr>
        </p:nvSpPr>
        <p:spPr/>
        <p:txBody>
          <a:bodyPr numCol="1"/>
          <a:lstStyle/>
          <a:p>
            <a:endParaRPr lang="en-IN" altLang="en-IN"/>
          </a:p>
        </p:txBody>
      </p:sp>
      <p:sp>
        <p:nvSpPr>
          <p:cNvPr id="6" name="Freeform 11"/>
          <p:cNvSpPr/>
          <p:nvPr/>
        </p:nvSpPr>
        <p:spPr>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275461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numCol="1"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numCol="1"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numCol="1"/>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numCol="1"/>
          <a:lstStyle/>
          <a:p>
            <a:endParaRPr lang="en-IN" altLang="en-IN"/>
          </a:p>
        </p:txBody>
      </p:sp>
      <p:sp>
        <p:nvSpPr>
          <p:cNvPr id="6" name="Footer Placeholder 5"/>
          <p:cNvSpPr>
            <a:spLocks noGrp="1"/>
          </p:cNvSpPr>
          <p:nvPr>
            <p:ph type="ftr" sz="quarter" idx="11"/>
          </p:nvPr>
        </p:nvSpPr>
        <p:spPr/>
        <p:txBody>
          <a:bodyPr numCol="1"/>
          <a:lstStyle/>
          <a:p>
            <a:endParaRPr lang="en-IN" altLang="en-IN"/>
          </a:p>
        </p:txBody>
      </p:sp>
      <p:sp>
        <p:nvSpPr>
          <p:cNvPr id="10" name="Freeform 11"/>
          <p:cNvSpPr/>
          <p:nvPr/>
        </p:nvSpPr>
        <p:spPr>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6248217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numCol="1"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numCol="1"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numCol="1">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numCol="1"/>
          <a:lstStyle/>
          <a:p>
            <a:endParaRPr lang="en-IN" altLang="en-IN"/>
          </a:p>
        </p:txBody>
      </p:sp>
      <p:sp>
        <p:nvSpPr>
          <p:cNvPr id="6" name="Footer Placeholder 5"/>
          <p:cNvSpPr>
            <a:spLocks noGrp="1"/>
          </p:cNvSpPr>
          <p:nvPr>
            <p:ph type="ftr" sz="quarter" idx="11"/>
          </p:nvPr>
        </p:nvSpPr>
        <p:spPr/>
        <p:txBody>
          <a:bodyPr numCol="1"/>
          <a:lstStyle/>
          <a:p>
            <a:endParaRPr lang="en-IN" altLang="en-IN"/>
          </a:p>
        </p:txBody>
      </p:sp>
      <p:sp>
        <p:nvSpPr>
          <p:cNvPr id="10" name="Freeform 11"/>
          <p:cNvSpPr/>
          <p:nvPr/>
        </p:nvSpPr>
        <p:spPr>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numCol="1"/>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08696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749"/>
            <a:ext cx="1952272" cy="6852504"/>
            <a:chOff x="6627813" y="196102"/>
            <a:chExt cx="1952625" cy="5677649"/>
          </a:xfrm>
        </p:grpSpPr>
        <p:sp>
          <p:nvSpPr>
            <p:cNvPr id="50" name="Freeform 27"/>
            <p:cNvSpPr/>
            <p:nvPr/>
          </p:nvSpPr>
          <p:spPr>
            <a:xfrm>
              <a:off x="6627813" y="19610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numCol="1"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numCol="1"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numCol="1" rtlCol="0" anchor="ctr"/>
          <a:lstStyle>
            <a:lvl1pPr algn="r">
              <a:defRPr sz="900">
                <a:solidFill>
                  <a:schemeClr val="tx1">
                    <a:tint val="75000"/>
                  </a:schemeClr>
                </a:solidFill>
              </a:defRPr>
            </a:lvl1pPr>
          </a:lstStyle>
          <a:p>
            <a:endParaRPr lang="en-IN" altLang="en-IN"/>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endParaRPr lang="en-IN" altLang="en-IN"/>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numCol="1" rtlCol="0" anchor="ctr"/>
          <a:lstStyle>
            <a:lvl1pPr algn="r">
              <a:defRPr sz="2000">
                <a:solidFill>
                  <a:srgbClr val="FEFFFF"/>
                </a:solidFill>
              </a:defRPr>
            </a:lvl1pPr>
          </a:lstStyle>
          <a:p>
            <a:pPr marL="0" lvl="0" indent="0" algn="r" rtl="0">
              <a:spcBef>
                <a:spcPts val="0"/>
              </a:spcBef>
              <a:spcAft>
                <a:spcPts val="0"/>
              </a:spcAft>
              <a:buNone/>
            </a:pPr>
            <a:fld id="{00000000-1234-1234-1234-123412341234}" type="slidenum">
              <a:rPr lang="en-US" smtClean="0"/>
              <a:t>‹#›</a:t>
            </a:fld>
            <a:endParaRPr lang="en-US">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8307382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image" Target="../media/image10.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
          <p:cNvSpPr txBox="1"/>
          <p:nvPr/>
        </p:nvSpPr>
        <p:spPr>
          <a:xfrm>
            <a:off x="228600" y="1714320"/>
            <a:ext cx="8856000" cy="1066320"/>
          </a:xfrm>
          <a:prstGeom prst="rect">
            <a:avLst/>
          </a:prstGeom>
          <a:noFill/>
          <a:ln>
            <a:noFill/>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None/>
            </a:pPr>
            <a:br>
              <a:rPr lang="en-US" sz="1800" b="0" i="0" u="none" strike="noStrike" cap="none" dirty="0">
                <a:solidFill>
                  <a:schemeClr val="dk1"/>
                </a:solidFill>
                <a:latin typeface="Arial"/>
                <a:ea typeface="Arial"/>
                <a:cs typeface="Arial"/>
                <a:sym typeface="Arial"/>
              </a:rPr>
            </a:br>
            <a:br>
              <a:rPr lang="en-US" sz="1800" b="0" i="0" u="none" strike="noStrike" cap="none" dirty="0">
                <a:solidFill>
                  <a:schemeClr val="dk1"/>
                </a:solidFill>
                <a:latin typeface="Arial"/>
                <a:ea typeface="Arial"/>
                <a:cs typeface="Arial"/>
                <a:sym typeface="Arial"/>
              </a:rPr>
            </a:br>
            <a:br>
              <a:rPr lang="en-US" sz="1800" b="0" i="0" u="none" strike="noStrike" cap="none" dirty="0">
                <a:solidFill>
                  <a:schemeClr val="dk1"/>
                </a:solidFill>
                <a:latin typeface="Arial"/>
                <a:ea typeface="Arial"/>
                <a:cs typeface="Arial"/>
                <a:sym typeface="Arial"/>
              </a:rPr>
            </a:br>
            <a:br>
              <a:rPr lang="en-US" sz="1800" b="0" i="0" u="none" strike="noStrike" cap="none" dirty="0">
                <a:solidFill>
                  <a:schemeClr val="dk1"/>
                </a:solidFill>
                <a:latin typeface="Arial"/>
                <a:ea typeface="Arial"/>
                <a:cs typeface="Arial"/>
                <a:sym typeface="Arial"/>
              </a:rPr>
            </a:br>
            <a:br>
              <a:rPr lang="en-US" sz="1800" b="0" i="0" u="none" strike="noStrike" cap="none" dirty="0">
                <a:solidFill>
                  <a:schemeClr val="dk1"/>
                </a:solidFill>
                <a:latin typeface="Arial"/>
                <a:ea typeface="Arial"/>
                <a:cs typeface="Arial"/>
                <a:sym typeface="Arial"/>
              </a:rPr>
            </a:br>
            <a:r>
              <a:rPr lang="en-US" sz="3200" b="1" i="0" u="sng" strike="noStrike" cap="none" dirty="0">
                <a:solidFill>
                  <a:srgbClr val="000000"/>
                </a:solidFill>
                <a:latin typeface="Times New Roman"/>
                <a:ea typeface="Times New Roman"/>
                <a:cs typeface="Times New Roman"/>
                <a:sym typeface="Times New Roman"/>
              </a:rPr>
              <a:t>B.Tech Project </a:t>
            </a:r>
            <a:r>
              <a:rPr lang="en-US" sz="3200" b="1" u="sng" dirty="0">
                <a:latin typeface="Times New Roman"/>
                <a:ea typeface="Times New Roman"/>
                <a:cs typeface="Times New Roman"/>
                <a:sym typeface="Times New Roman"/>
              </a:rPr>
              <a:t>Final External Evaluation</a:t>
            </a:r>
            <a:br>
              <a:rPr lang="en-US" sz="1800" b="0" i="0" u="none" strike="noStrike" cap="none" dirty="0">
                <a:solidFill>
                  <a:schemeClr val="dk1"/>
                </a:solidFill>
                <a:latin typeface="Arial"/>
                <a:ea typeface="Arial"/>
                <a:cs typeface="Arial"/>
                <a:sym typeface="Arial"/>
              </a:rPr>
            </a:br>
            <a:r>
              <a:rPr lang="en-US" sz="2000" b="1" dirty="0">
                <a:latin typeface="Times New Roman"/>
                <a:cs typeface="Times New Roman"/>
                <a:sym typeface="Times New Roman"/>
              </a:rPr>
              <a:t>Smart Tank Management System</a:t>
            </a:r>
            <a:br>
              <a:rPr lang="en-US" sz="1800" b="0" i="0" u="none" strike="noStrike" cap="none" dirty="0">
                <a:solidFill>
                  <a:schemeClr val="dk1"/>
                </a:solidFill>
                <a:latin typeface="Arial"/>
                <a:ea typeface="Arial"/>
                <a:cs typeface="Arial"/>
                <a:sym typeface="Arial"/>
              </a:rPr>
            </a:br>
            <a:br>
              <a:rPr lang="en-US" sz="1800" b="0" i="0" u="none" strike="noStrike" cap="none" dirty="0">
                <a:solidFill>
                  <a:schemeClr val="dk1"/>
                </a:solidFill>
                <a:latin typeface="Arial"/>
                <a:ea typeface="Arial"/>
                <a:cs typeface="Arial"/>
                <a:sym typeface="Arial"/>
              </a:rPr>
            </a:br>
            <a:br>
              <a:rPr lang="en-US" sz="1800" b="0" i="0" u="none" strike="noStrike" cap="none" dirty="0">
                <a:solidFill>
                  <a:schemeClr val="dk1"/>
                </a:solidFill>
                <a:latin typeface="Arial"/>
                <a:ea typeface="Arial"/>
                <a:cs typeface="Arial"/>
                <a:sym typeface="Arial"/>
              </a:rPr>
            </a:br>
            <a:r>
              <a:rPr lang="en-US" sz="2800" b="0" i="0" u="none" strike="noStrike" cap="none" dirty="0">
                <a:solidFill>
                  <a:srgbClr val="000000"/>
                </a:solidFill>
                <a:latin typeface="Times New Roman"/>
                <a:ea typeface="Times New Roman"/>
                <a:cs typeface="Times New Roman"/>
                <a:sym typeface="Times New Roman"/>
              </a:rPr>
              <a:t>  </a:t>
            </a:r>
            <a:endParaRPr sz="2800" b="0" i="0" u="none" strike="noStrike" cap="none" dirty="0">
              <a:solidFill>
                <a:srgbClr val="000000"/>
              </a:solidFill>
              <a:latin typeface="Calibri"/>
              <a:ea typeface="Calibri"/>
              <a:cs typeface="Calibri"/>
              <a:sym typeface="Calibri"/>
            </a:endParaRPr>
          </a:p>
        </p:txBody>
      </p:sp>
      <p:sp>
        <p:nvSpPr>
          <p:cNvPr id="176" name="Google Shape;176;p1"/>
          <p:cNvSpPr/>
          <p:nvPr/>
        </p:nvSpPr>
        <p:spPr>
          <a:xfrm>
            <a:off x="642960" y="5357880"/>
            <a:ext cx="8077680" cy="1095840"/>
          </a:xfrm>
          <a:prstGeom prst="rect">
            <a:avLst/>
          </a:prstGeom>
          <a:noFill/>
          <a:ln>
            <a:noFill/>
          </a:ln>
        </p:spPr>
        <p:txBody>
          <a:bodyPr spcFirstLastPara="1" wrap="square" lIns="90000" tIns="45000" rIns="90000" bIns="45000" numCol="1" anchor="t" anchorCtr="0">
            <a:noAutofit/>
          </a:bodyPr>
          <a:lstStyle/>
          <a:p>
            <a:pPr marL="0" marR="0" lvl="0" indent="0" algn="ctr" rtl="0">
              <a:lnSpc>
                <a:spcPct val="100000"/>
              </a:lnSpc>
              <a:spcBef>
                <a:spcPts val="0"/>
              </a:spcBef>
              <a:spcAft>
                <a:spcPts val="0"/>
              </a:spcAft>
              <a:buNone/>
            </a:pPr>
            <a:r>
              <a:rPr lang="en-US" sz="2200" b="0" i="0" u="none" strike="noStrike" cap="none" dirty="0">
                <a:solidFill>
                  <a:srgbClr val="000000"/>
                </a:solidFill>
                <a:latin typeface="Times New Roman"/>
                <a:ea typeface="Times New Roman"/>
                <a:cs typeface="Times New Roman"/>
                <a:sym typeface="Times New Roman"/>
              </a:rPr>
              <a:t>DEPARTMENT OF COMPUTER SCIENCE &amp; ENGINEERING</a:t>
            </a:r>
            <a:endParaRPr sz="22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2200" b="0" i="0" u="none" strike="noStrike" cap="none" dirty="0">
                <a:solidFill>
                  <a:srgbClr val="000000"/>
                </a:solidFill>
                <a:latin typeface="Times New Roman"/>
                <a:ea typeface="Times New Roman"/>
                <a:cs typeface="Times New Roman"/>
                <a:sym typeface="Times New Roman"/>
              </a:rPr>
              <a:t>SCHOOL OF ENGINEERING AND TECHNOLOGY </a:t>
            </a:r>
            <a:endParaRPr sz="22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US" sz="2200" dirty="0">
                <a:latin typeface="Times New Roman"/>
                <a:ea typeface="Times New Roman"/>
                <a:cs typeface="Times New Roman"/>
                <a:sym typeface="Times New Roman"/>
              </a:rPr>
              <a:t> September,</a:t>
            </a:r>
            <a:r>
              <a:rPr lang="en-US" sz="2200" b="0" i="0" u="none" strike="noStrike" cap="none" dirty="0">
                <a:solidFill>
                  <a:srgbClr val="000000"/>
                </a:solidFill>
                <a:latin typeface="Times New Roman"/>
                <a:ea typeface="Times New Roman"/>
                <a:cs typeface="Times New Roman"/>
                <a:sym typeface="Times New Roman"/>
              </a:rPr>
              <a:t>  2022</a:t>
            </a:r>
            <a:endParaRPr sz="2200" b="0" i="0" u="none" strike="noStrike" cap="none" dirty="0">
              <a:solidFill>
                <a:schemeClr val="dk1"/>
              </a:solidFill>
              <a:latin typeface="Arial"/>
              <a:ea typeface="Arial"/>
              <a:cs typeface="Arial"/>
              <a:sym typeface="Arial"/>
            </a:endParaRPr>
          </a:p>
        </p:txBody>
      </p:sp>
      <p:sp>
        <p:nvSpPr>
          <p:cNvPr id="177" name="Google Shape;177;p1"/>
          <p:cNvSpPr/>
          <p:nvPr/>
        </p:nvSpPr>
        <p:spPr>
          <a:xfrm>
            <a:off x="857160" y="3714840"/>
            <a:ext cx="3285720" cy="1736280"/>
          </a:xfrm>
          <a:prstGeom prst="rect">
            <a:avLst/>
          </a:prstGeom>
          <a:noFill/>
          <a:ln>
            <a:noFill/>
          </a:ln>
        </p:spPr>
        <p:txBody>
          <a:bodyPr spcFirstLastPara="1" wrap="square" lIns="90000" tIns="45000" rIns="90000" bIns="45000" numCol="1" anchor="t" anchorCtr="0">
            <a:noAutofit/>
          </a:bodyPr>
          <a:lstStyle/>
          <a:p>
            <a:pPr marL="0" marR="0" lvl="0" indent="0" algn="l" rtl="0">
              <a:lnSpc>
                <a:spcPct val="100000"/>
              </a:lnSpc>
              <a:spcBef>
                <a:spcPts val="0"/>
              </a:spcBef>
              <a:spcAft>
                <a:spcPts val="0"/>
              </a:spcAft>
              <a:buNone/>
            </a:pPr>
            <a:r>
              <a:rPr lang="en-US" sz="1800" b="0" i="0" u="none" strike="noStrike" cap="none" dirty="0">
                <a:solidFill>
                  <a:schemeClr val="tx1"/>
                </a:solidFill>
                <a:latin typeface="Times New Roman" panose="02020603050405020304" pitchFamily="18" charset="0"/>
                <a:ea typeface="Georgia"/>
                <a:cs typeface="Times New Roman" panose="02020603050405020304" pitchFamily="18" charset="0"/>
                <a:sym typeface="Georgia"/>
              </a:rPr>
              <a:t>Presented by :-</a:t>
            </a:r>
            <a:endParaRPr sz="18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None/>
            </a:pPr>
            <a:r>
              <a:rPr lang="en-US" sz="1800" b="0" i="0" u="none" strike="noStrike" cap="none" dirty="0">
                <a:solidFill>
                  <a:schemeClr val="tx1"/>
                </a:solidFill>
                <a:latin typeface="Times New Roman" panose="02020603050405020304" pitchFamily="18" charset="0"/>
                <a:ea typeface="Georgia"/>
                <a:cs typeface="Times New Roman" panose="02020603050405020304" pitchFamily="18" charset="0"/>
                <a:sym typeface="Georgia"/>
              </a:rPr>
              <a:t>                            </a:t>
            </a:r>
            <a:endParaRPr sz="1800" b="0" i="0" u="none" strike="noStrike" cap="none" dirty="0">
              <a:solidFill>
                <a:schemeClr val="tx1"/>
              </a:solidFill>
              <a:latin typeface="Times New Roman" panose="02020603050405020304" pitchFamily="18" charset="0"/>
              <a:cs typeface="Times New Roman" panose="02020603050405020304" pitchFamily="18" charset="0"/>
              <a:sym typeface="Arial"/>
            </a:endParaRPr>
          </a:p>
          <a:p>
            <a:pPr marL="539640" marR="0" lvl="0" indent="0" algn="l" rtl="0">
              <a:lnSpc>
                <a:spcPct val="100000"/>
              </a:lnSpc>
              <a:spcBef>
                <a:spcPts val="0"/>
              </a:spcBef>
              <a:spcAft>
                <a:spcPts val="0"/>
              </a:spcAft>
              <a:buNone/>
            </a:pPr>
            <a:r>
              <a:rPr lang="en-IN" altLang="en-IN" sz="1800" b="0" i="0" u="none" strike="noStrike" cap="none" dirty="0">
                <a:solidFill>
                  <a:schemeClr val="tx1"/>
                </a:solidFill>
                <a:latin typeface="Times New Roman" panose="02020603050405020304" pitchFamily="18" charset="0"/>
                <a:ea typeface="Georgia"/>
                <a:cs typeface="Times New Roman" panose="02020603050405020304" pitchFamily="18" charset="0"/>
                <a:sym typeface="Georgia"/>
              </a:rPr>
              <a:t>Rohit Kumar, 2019006520</a:t>
            </a:r>
          </a:p>
          <a:p>
            <a:pPr marL="539640" lvl="0"/>
            <a:r>
              <a:rPr lang="en-IN" altLang="en-IN" sz="1800" dirty="0">
                <a:solidFill>
                  <a:schemeClr val="tx1"/>
                </a:solidFill>
                <a:latin typeface="Times New Roman" panose="02020603050405020304" pitchFamily="18" charset="0"/>
                <a:ea typeface="Georgia"/>
                <a:cs typeface="Times New Roman" panose="02020603050405020304" pitchFamily="18" charset="0"/>
                <a:sym typeface="Georgia"/>
              </a:rPr>
              <a:t>Shubham , </a:t>
            </a:r>
            <a:r>
              <a:rPr lang="en-US" sz="1800" dirty="0">
                <a:latin typeface="Times New Roman" panose="02020603050405020304" pitchFamily="18" charset="0"/>
                <a:ea typeface="SimSun" panose="02010600030101010101" pitchFamily="2" charset="-122"/>
              </a:rPr>
              <a:t>2019004953</a:t>
            </a:r>
            <a:endParaRPr lang="en-IN" altLang="en-IN" sz="1800" dirty="0">
              <a:solidFill>
                <a:schemeClr val="tx1"/>
              </a:solidFill>
              <a:latin typeface="Times New Roman" panose="02020603050405020304" pitchFamily="18" charset="0"/>
              <a:ea typeface="Georgia"/>
              <a:cs typeface="Times New Roman" panose="02020603050405020304" pitchFamily="18" charset="0"/>
              <a:sym typeface="Georgia"/>
            </a:endParaRPr>
          </a:p>
          <a:p>
            <a:pPr marL="0" marR="0" lvl="0" indent="0" algn="ctr" rtl="0">
              <a:lnSpc>
                <a:spcPct val="100000"/>
              </a:lnSpc>
              <a:spcBef>
                <a:spcPts val="0"/>
              </a:spcBef>
              <a:spcAft>
                <a:spcPts val="0"/>
              </a:spcAft>
              <a:buNone/>
            </a:pPr>
            <a:endParaRPr sz="1800" b="0" i="0" u="none" strike="noStrike" cap="none" dirty="0">
              <a:solidFill>
                <a:schemeClr val="tx1"/>
              </a:solidFill>
              <a:latin typeface="Times New Roman" panose="02020603050405020304" pitchFamily="18" charset="0"/>
              <a:cs typeface="Times New Roman" panose="02020603050405020304" pitchFamily="18" charset="0"/>
              <a:sym typeface="Arial"/>
            </a:endParaRPr>
          </a:p>
        </p:txBody>
      </p:sp>
      <p:sp>
        <p:nvSpPr>
          <p:cNvPr id="178" name="Google Shape;178;p1"/>
          <p:cNvSpPr/>
          <p:nvPr/>
        </p:nvSpPr>
        <p:spPr>
          <a:xfrm>
            <a:off x="6370200" y="3654818"/>
            <a:ext cx="2714400" cy="364680"/>
          </a:xfrm>
          <a:prstGeom prst="rect">
            <a:avLst/>
          </a:prstGeom>
          <a:noFill/>
          <a:ln>
            <a:noFill/>
          </a:ln>
        </p:spPr>
        <p:txBody>
          <a:bodyPr spcFirstLastPara="1" wrap="square" lIns="90000" tIns="45000" rIns="90000" bIns="45000" numCol="1" anchor="t" anchorCtr="0">
            <a:no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Times New Roman"/>
                <a:ea typeface="Times New Roman"/>
                <a:cs typeface="Times New Roman"/>
                <a:sym typeface="Times New Roman"/>
              </a:rPr>
              <a:t>Under the Supervision of:-</a:t>
            </a:r>
            <a:endParaRPr sz="1800" b="0" i="0" u="none" strike="noStrike" cap="none" dirty="0">
              <a:solidFill>
                <a:schemeClr val="dk1"/>
              </a:solidFill>
              <a:latin typeface="Arial"/>
              <a:ea typeface="Arial"/>
              <a:cs typeface="Arial"/>
              <a:sym typeface="Arial"/>
            </a:endParaRPr>
          </a:p>
        </p:txBody>
      </p:sp>
      <p:sp>
        <p:nvSpPr>
          <p:cNvPr id="179" name="Google Shape;179;p1"/>
          <p:cNvSpPr/>
          <p:nvPr/>
        </p:nvSpPr>
        <p:spPr>
          <a:xfrm>
            <a:off x="6149520" y="4091520"/>
            <a:ext cx="2994480" cy="1187640"/>
          </a:xfrm>
          <a:prstGeom prst="rect">
            <a:avLst/>
          </a:prstGeom>
          <a:noFill/>
          <a:ln>
            <a:noFill/>
          </a:ln>
        </p:spPr>
        <p:txBody>
          <a:bodyPr spcFirstLastPara="1" wrap="square" lIns="90000" tIns="45000" rIns="90000" bIns="45000" numCol="1" anchor="t" anchorCtr="0">
            <a:no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1800" b="1" dirty="0">
                <a:latin typeface="Times New Roman" panose="02020603050405020304" pitchFamily="18" charset="0"/>
                <a:ea typeface="Times New Roman"/>
                <a:cs typeface="Times New Roman" panose="02020603050405020304" pitchFamily="18" charset="0"/>
                <a:sym typeface="Times New Roman"/>
              </a:rPr>
              <a:t>Ms. Saptadeepa Kalita</a:t>
            </a:r>
            <a:r>
              <a:rPr lang="en-US" sz="1800"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a:t>
            </a:r>
            <a:endParaRPr sz="18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None/>
            </a:pPr>
            <a:r>
              <a:rPr lang="en-US" b="1"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Sharda University, Gr. Noida</a:t>
            </a:r>
            <a:endParaRPr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None/>
            </a:pPr>
            <a:endParaRPr sz="1800" b="0" i="0" u="none" strike="noStrike" cap="none" dirty="0">
              <a:solidFill>
                <a:schemeClr val="dk1"/>
              </a:solidFill>
              <a:latin typeface="Arial"/>
              <a:ea typeface="Arial"/>
              <a:cs typeface="Arial"/>
              <a:sym typeface="Arial"/>
            </a:endParaRPr>
          </a:p>
        </p:txBody>
      </p:sp>
      <p:sp>
        <p:nvSpPr>
          <p:cNvPr id="180" name="Google Shape;180;p1"/>
          <p:cNvSpPr txBox="1"/>
          <p:nvPr/>
        </p:nvSpPr>
        <p:spPr>
          <a:xfrm>
            <a:off x="6553080" y="6356520"/>
            <a:ext cx="2133360" cy="364680"/>
          </a:xfrm>
          <a:prstGeom prst="rect">
            <a:avLst/>
          </a:prstGeom>
          <a:noFill/>
          <a:ln>
            <a:noFill/>
          </a:ln>
        </p:spPr>
        <p:txBody>
          <a:bodyPr spcFirstLastPara="1" wrap="square" lIns="91425" tIns="45700" rIns="91425" bIns="45700" numCol="1" anchor="ctr"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8B8B8B"/>
                </a:solidFill>
                <a:latin typeface="Calibri"/>
                <a:ea typeface="Calibri"/>
                <a:cs typeface="Calibri"/>
                <a:sym typeface="Calibri"/>
              </a:rPr>
              <a:t>1</a:t>
            </a:fld>
            <a:endParaRPr sz="1200" b="0" i="0" u="none" strike="noStrike" cap="none">
              <a:solidFill>
                <a:schemeClr val="dk1"/>
              </a:solidFill>
              <a:latin typeface="Times New Roman"/>
              <a:ea typeface="Times New Roman"/>
              <a:cs typeface="Times New Roman"/>
              <a:sym typeface="Times New Roman"/>
            </a:endParaRPr>
          </a:p>
        </p:txBody>
      </p:sp>
      <p:sp>
        <p:nvSpPr>
          <p:cNvPr id="181" name="Google Shape;181;p1"/>
          <p:cNvSpPr/>
          <p:nvPr/>
        </p:nvSpPr>
        <p:spPr>
          <a:xfrm>
            <a:off x="155520" y="-144360"/>
            <a:ext cx="304560" cy="304560"/>
          </a:xfrm>
          <a:prstGeom prst="rect">
            <a:avLst/>
          </a:prstGeom>
          <a:noFill/>
          <a:ln>
            <a:noFill/>
          </a:ln>
        </p:spPr>
        <p:txBody>
          <a:bodyPr spcFirstLastPara="1" wrap="square" lIns="91425" tIns="91425" rIns="91425" bIns="91425" numCol="1" anchor="ctr" anchorCtr="0">
            <a:noAutofit/>
          </a:bodyPr>
          <a:lstStyle/>
          <a:p>
            <a:pPr marL="0" lvl="0" indent="0" algn="l" rtl="0">
              <a:spcBef>
                <a:spcPts val="0"/>
              </a:spcBef>
              <a:spcAft>
                <a:spcPts val="0"/>
              </a:spcAft>
              <a:buNone/>
            </a:pPr>
            <a:endParaRPr/>
          </a:p>
        </p:txBody>
      </p:sp>
      <p:pic>
        <p:nvPicPr>
          <p:cNvPr id="182" name="Google Shape;182;p1"/>
          <p:cNvPicPr preferRelativeResize="0"/>
          <p:nvPr/>
        </p:nvPicPr>
        <p:blipFill rotWithShape="1">
          <a:blip r:embed="rId3">
            <a:alphaModFix/>
          </a:blip>
          <a:srcRect l="35533"/>
          <a:stretch/>
        </p:blipFill>
        <p:spPr>
          <a:xfrm>
            <a:off x="2661312" y="0"/>
            <a:ext cx="3935829" cy="1714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837" y="0"/>
            <a:ext cx="6589199" cy="1323109"/>
          </a:xfrm>
        </p:spPr>
        <p:txBody>
          <a:bodyPr numCol="1"/>
          <a:lstStyle/>
          <a:p>
            <a:pPr>
              <a:lnSpc>
                <a:spcPct val="107000"/>
              </a:lnSpc>
              <a:spcAft>
                <a:spcPts val="800"/>
              </a:spcAft>
            </a:pPr>
            <a:r>
              <a:rPr lang="en-IN" altLang="en-IN" b="1" dirty="0">
                <a:latin typeface="Times New Roman" panose="02020603050405020304" pitchFamily="18" charset="0"/>
                <a:ea typeface="Times New Roman" panose="02020603050405020304" pitchFamily="18" charset="0"/>
              </a:rPr>
              <a:t> </a:t>
            </a:r>
            <a:br>
              <a:rPr lang="en-IN" altLang="en-IN" sz="2800" dirty="0">
                <a:latin typeface="Calibri" panose="020F0502020204030204" pitchFamily="34" charset="0"/>
                <a:ea typeface="Calibri" panose="020F0502020204030204" pitchFamily="34" charset="0"/>
              </a:rPr>
            </a:br>
            <a:r>
              <a:rPr lang="en-IN" altLang="en-IN" b="1" dirty="0">
                <a:latin typeface="Times New Roman" panose="02020603050405020304" pitchFamily="18" charset="0"/>
                <a:ea typeface="Times New Roman" panose="02020603050405020304" pitchFamily="18" charset="0"/>
              </a:rPr>
              <a:t>PROBLEM STATEMENT</a:t>
            </a:r>
            <a:endParaRPr lang="en-IN" altLang="en-IN" sz="2800" dirty="0">
              <a:effectLst/>
              <a:latin typeface="Calibri" panose="020F0502020204030204" pitchFamily="34" charset="0"/>
              <a:ea typeface="Calibri" panose="020F0502020204030204" pitchFamily="34" charset="0"/>
            </a:endParaRPr>
          </a:p>
        </p:txBody>
      </p:sp>
      <p:sp>
        <p:nvSpPr>
          <p:cNvPr id="3" name="Content Placeholder 2"/>
          <p:cNvSpPr>
            <a:spLocks noGrp="1"/>
          </p:cNvSpPr>
          <p:nvPr>
            <p:ph idx="1"/>
          </p:nvPr>
        </p:nvSpPr>
        <p:spPr>
          <a:xfrm>
            <a:off x="1850051" y="2121568"/>
            <a:ext cx="6591985" cy="3777622"/>
          </a:xfrm>
        </p:spPr>
        <p:txBody>
          <a:bodyPr numCol="1"/>
          <a:lstStyle/>
          <a:p>
            <a:pPr algn="just"/>
            <a:r>
              <a:rPr lang="en-GB" altLang="en-GB" sz="1800" cap="none" dirty="0">
                <a:solidFill>
                  <a:sysClr val="windowText" lastClr="000000">
                    <a:lumMod val="75000"/>
                    <a:lumOff val="25000"/>
                  </a:sysClr>
                </a:solidFill>
                <a:latin typeface="+mj-lt"/>
                <a:cs typeface="Times New Roman" panose="02020603050405020304" pitchFamily="18" charset="0"/>
              </a:rPr>
              <a:t>The capacity of the existing water supply infrastructure to meet forecast water supply is related to the water level supply problems identified within the region.</a:t>
            </a:r>
          </a:p>
          <a:p>
            <a:pPr algn="just"/>
            <a:r>
              <a:rPr lang="en-GB" altLang="en-GB" sz="1800" cap="none" dirty="0">
                <a:solidFill>
                  <a:sysClr val="windowText" lastClr="000000">
                    <a:lumMod val="75000"/>
                    <a:lumOff val="25000"/>
                  </a:sysClr>
                </a:solidFill>
                <a:latin typeface="+mj-lt"/>
                <a:cs typeface="Times New Roman" panose="02020603050405020304" pitchFamily="18" charset="0"/>
              </a:rPr>
              <a:t>Nowadays, owing to our hectic schedules, we frequently overlook little details such as turning off the water pump, and as a result, we are experiencing issues such as water and energy shortages.</a:t>
            </a:r>
          </a:p>
          <a:p>
            <a:endParaRPr lang="en-GB" altLang="en-GB" sz="1800" cap="none" dirty="0">
              <a:solidFill>
                <a:sysClr val="windowText" lastClr="000000">
                  <a:lumMod val="75000"/>
                  <a:lumOff val="25000"/>
                </a:sysClr>
              </a:solidFill>
              <a:latin typeface="+mj-lt"/>
              <a:cs typeface="Times New Roman" panose="02020603050405020304" pitchFamily="18" charset="0"/>
            </a:endParaRPr>
          </a:p>
          <a:p>
            <a:endParaRPr lang="en-IN" altLang="en-IN" dirty="0">
              <a:latin typeface="+mj-lt"/>
            </a:endParaRPr>
          </a:p>
        </p:txBody>
      </p:sp>
      <p:pic>
        <p:nvPicPr>
          <p:cNvPr id="8" name="Picture 7">
            <a:extLst>
              <a:ext uri="{FF2B5EF4-FFF2-40B4-BE49-F238E27FC236}">
                <a16:creationId xmlns:a16="http://schemas.microsoft.com/office/drawing/2014/main" id="{4A3925CB-C4CE-5A6D-E64C-33014BFFC646}"/>
              </a:ext>
            </a:extLst>
          </p:cNvPr>
          <p:cNvPicPr>
            <a:picLocks noChangeAspect="1"/>
          </p:cNvPicPr>
          <p:nvPr/>
        </p:nvPicPr>
        <p:blipFill>
          <a:blip r:embed="rId2"/>
          <a:stretch>
            <a:fillRect/>
          </a:stretch>
        </p:blipFill>
        <p:spPr>
          <a:xfrm>
            <a:off x="5146043" y="4438972"/>
            <a:ext cx="3295993" cy="22489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07696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34C292-DCA3-49F2-055D-68A8462CEFC9}"/>
              </a:ext>
            </a:extLst>
          </p:cNvPr>
          <p:cNvSpPr txBox="1"/>
          <p:nvPr/>
        </p:nvSpPr>
        <p:spPr>
          <a:xfrm>
            <a:off x="812755" y="1892968"/>
            <a:ext cx="7965485" cy="3363678"/>
          </a:xfrm>
          <a:prstGeom prst="rect">
            <a:avLst/>
          </a:prstGeom>
          <a:noFill/>
          <a:ln>
            <a:noFill/>
          </a:ln>
        </p:spPr>
        <p:txBody>
          <a:bodyPr wrap="square" numCol="1" rtlCol="0">
            <a:spAutoFit/>
          </a:bodyPr>
          <a:lstStyle/>
          <a:p>
            <a:pPr algn="just">
              <a:lnSpc>
                <a:spcPct val="150000"/>
              </a:lnSpc>
            </a:pPr>
            <a:r>
              <a:rPr lang="en-IN" altLang="en-GB" sz="1800" dirty="0">
                <a:solidFill>
                  <a:sysClr val="windowText" lastClr="000000">
                    <a:lumMod val="75000"/>
                    <a:lumOff val="25000"/>
                  </a:sysClr>
                </a:solidFill>
                <a:latin typeface="+mj-lt"/>
                <a:cs typeface="Times New Roman" panose="02020603050405020304" pitchFamily="18" charset="0"/>
              </a:rPr>
              <a:t>* </a:t>
            </a:r>
            <a:r>
              <a:rPr lang="en-GB" altLang="en-GB" sz="1800" dirty="0">
                <a:latin typeface="+mj-lt"/>
                <a:cs typeface="Times New Roman" panose="02020603050405020304" pitchFamily="18" charset="0"/>
              </a:rPr>
              <a:t>Smart level detector device sends signal  to router  through ESP32 about the level of water in water tank.</a:t>
            </a:r>
          </a:p>
          <a:p>
            <a:pPr algn="just">
              <a:lnSpc>
                <a:spcPct val="150000"/>
              </a:lnSpc>
            </a:pPr>
            <a:endParaRPr lang="en-GB" altLang="en-GB" sz="1800" dirty="0">
              <a:latin typeface="+mj-lt"/>
              <a:cs typeface="Times New Roman" panose="02020603050405020304" pitchFamily="18" charset="0"/>
            </a:endParaRPr>
          </a:p>
          <a:p>
            <a:pPr algn="just">
              <a:lnSpc>
                <a:spcPct val="150000"/>
              </a:lnSpc>
            </a:pPr>
            <a:r>
              <a:rPr lang="en-IN" altLang="en-GB" sz="1800" dirty="0">
                <a:solidFill>
                  <a:sysClr val="windowText" lastClr="000000">
                    <a:lumMod val="75000"/>
                    <a:lumOff val="25000"/>
                  </a:sysClr>
                </a:solidFill>
                <a:latin typeface="+mj-lt"/>
                <a:cs typeface="Times New Roman" panose="02020603050405020304" pitchFamily="18" charset="0"/>
              </a:rPr>
              <a:t>*Router is the access point between ESP32 web server and the client.</a:t>
            </a:r>
            <a:endParaRPr lang="en-GB" altLang="en-GB" sz="1800" dirty="0">
              <a:latin typeface="+mj-lt"/>
              <a:cs typeface="Times New Roman" panose="02020603050405020304" pitchFamily="18" charset="0"/>
            </a:endParaRPr>
          </a:p>
          <a:p>
            <a:pPr algn="just">
              <a:lnSpc>
                <a:spcPct val="150000"/>
              </a:lnSpc>
            </a:pPr>
            <a:r>
              <a:rPr lang="en-IN" altLang="en-GB" sz="1800" dirty="0">
                <a:solidFill>
                  <a:sysClr val="windowText" lastClr="000000">
                    <a:lumMod val="75000"/>
                    <a:lumOff val="25000"/>
                  </a:sysClr>
                </a:solidFill>
                <a:latin typeface="+mj-lt"/>
                <a:cs typeface="Times New Roman" panose="02020603050405020304" pitchFamily="18" charset="0"/>
              </a:rPr>
              <a:t>* </a:t>
            </a:r>
            <a:r>
              <a:rPr lang="en-GB" altLang="en-GB" sz="1800" dirty="0">
                <a:latin typeface="+mj-lt"/>
                <a:cs typeface="Times New Roman" panose="02020603050405020304" pitchFamily="18" charset="0"/>
              </a:rPr>
              <a:t>The Second Controlled motor device uses the ESP32 Connected with a motor get off/on automatically. The </a:t>
            </a:r>
            <a:r>
              <a:rPr lang="en-GB" altLang="en-GB" sz="1800" b="1" i="1" dirty="0">
                <a:latin typeface="+mj-lt"/>
                <a:cs typeface="Times New Roman" panose="02020603050405020304" pitchFamily="18" charset="0"/>
              </a:rPr>
              <a:t>motor</a:t>
            </a:r>
            <a:r>
              <a:rPr lang="en-GB" altLang="en-GB" sz="1800" dirty="0">
                <a:latin typeface="+mj-lt"/>
                <a:cs typeface="Times New Roman" panose="02020603050405020304" pitchFamily="18" charset="0"/>
              </a:rPr>
              <a:t> and </a:t>
            </a:r>
            <a:r>
              <a:rPr lang="en-GB" altLang="en-GB" sz="1800" b="1" i="1" dirty="0">
                <a:latin typeface="+mj-lt"/>
                <a:cs typeface="Times New Roman" panose="02020603050405020304" pitchFamily="18" charset="0"/>
              </a:rPr>
              <a:t>ESP32 </a:t>
            </a:r>
            <a:r>
              <a:rPr lang="en-GB" altLang="en-GB" sz="1800" dirty="0">
                <a:latin typeface="+mj-lt"/>
                <a:cs typeface="Times New Roman" panose="02020603050405020304" pitchFamily="18" charset="0"/>
              </a:rPr>
              <a:t>are Configured with router to receive the signal and perform the specified operation to make motor on/off.</a:t>
            </a:r>
          </a:p>
        </p:txBody>
      </p:sp>
      <p:sp>
        <p:nvSpPr>
          <p:cNvPr id="3" name="Title 1">
            <a:extLst>
              <a:ext uri="{FF2B5EF4-FFF2-40B4-BE49-F238E27FC236}">
                <a16:creationId xmlns:a16="http://schemas.microsoft.com/office/drawing/2014/main" id="{3649E495-7B59-2293-2C95-2DC36AFE98C8}"/>
              </a:ext>
            </a:extLst>
          </p:cNvPr>
          <p:cNvSpPr txBox="1">
            <a:spLocks/>
          </p:cNvSpPr>
          <p:nvPr/>
        </p:nvSpPr>
        <p:spPr>
          <a:xfrm>
            <a:off x="1384418" y="612078"/>
            <a:ext cx="6589199" cy="1280890"/>
          </a:xfrm>
          <a:prstGeom prst="rect">
            <a:avLst/>
          </a:prstGeom>
        </p:spPr>
        <p:txBody>
          <a:bodyPr numCol="1"/>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b="1" dirty="0">
                <a:latin typeface="Times New Roman" panose="02020603050405020304" pitchFamily="18" charset="0"/>
                <a:cs typeface="Times New Roman" panose="02020603050405020304" pitchFamily="18" charset="0"/>
              </a:rPr>
              <a:t>Methodologies </a:t>
            </a:r>
            <a:endParaRPr lang="en-IN" altLang="en-IN" dirty="0"/>
          </a:p>
        </p:txBody>
      </p:sp>
    </p:spTree>
    <p:extLst>
      <p:ext uri="{BB962C8B-B14F-4D97-AF65-F5344CB8AC3E}">
        <p14:creationId xmlns:p14="http://schemas.microsoft.com/office/powerpoint/2010/main" val="2788300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8126C7-9603-F20C-71E9-5C9AFD6C7A03}"/>
              </a:ext>
            </a:extLst>
          </p:cNvPr>
          <p:cNvSpPr txBox="1"/>
          <p:nvPr/>
        </p:nvSpPr>
        <p:spPr>
          <a:xfrm>
            <a:off x="1042416" y="1892968"/>
            <a:ext cx="7059168" cy="4194674"/>
          </a:xfrm>
          <a:prstGeom prst="rect">
            <a:avLst/>
          </a:prstGeom>
          <a:noFill/>
        </p:spPr>
        <p:txBody>
          <a:bodyPr wrap="square" numCol="1">
            <a:spAutoFit/>
          </a:bodyPr>
          <a:lstStyle/>
          <a:p>
            <a:pPr marL="285750" lvl="2" indent="-285750" algn="just">
              <a:lnSpc>
                <a:spcPct val="150000"/>
              </a:lnSpc>
              <a:buFont typeface="Arial" panose="020B0604020202020204" pitchFamily="34" charset="0"/>
              <a:buChar char="•"/>
            </a:pPr>
            <a:r>
              <a:rPr lang="en-GB" altLang="en-GB" sz="1800" dirty="0">
                <a:latin typeface="+mj-lt"/>
                <a:cs typeface="Times New Roman" panose="02020603050405020304" pitchFamily="18" charset="0"/>
              </a:rPr>
              <a:t>The Web App will be able to monitor the water level as well             as controlling the motor by sending signal. </a:t>
            </a:r>
          </a:p>
          <a:p>
            <a:pPr marL="285750" lvl="2" indent="-285750" algn="just">
              <a:lnSpc>
                <a:spcPct val="150000"/>
              </a:lnSpc>
              <a:buFont typeface="Arial" panose="020B0604020202020204" pitchFamily="34" charset="0"/>
              <a:buChar char="•"/>
            </a:pPr>
            <a:r>
              <a:rPr lang="en-GB" altLang="en-GB" sz="1800" dirty="0">
                <a:latin typeface="+mj-lt"/>
                <a:cs typeface="Times New Roman" panose="02020603050405020304" pitchFamily="18" charset="0"/>
              </a:rPr>
              <a:t>ESP32 will scan all the nearby networks and connect to the matching </a:t>
            </a:r>
            <a:r>
              <a:rPr lang="en-GB" altLang="en-GB" sz="1800" dirty="0" err="1">
                <a:latin typeface="+mj-lt"/>
                <a:cs typeface="Times New Roman" panose="02020603050405020304" pitchFamily="18" charset="0"/>
              </a:rPr>
              <a:t>ssid</a:t>
            </a:r>
            <a:r>
              <a:rPr lang="en-GB" altLang="en-GB" sz="1800" dirty="0">
                <a:latin typeface="+mj-lt"/>
                <a:cs typeface="Times New Roman" panose="02020603050405020304" pitchFamily="18" charset="0"/>
              </a:rPr>
              <a:t> and password and all the devices which have same </a:t>
            </a:r>
            <a:r>
              <a:rPr lang="en-GB" altLang="en-GB" sz="1800" dirty="0" err="1">
                <a:latin typeface="+mj-lt"/>
                <a:cs typeface="Times New Roman" panose="02020603050405020304" pitchFamily="18" charset="0"/>
              </a:rPr>
              <a:t>ssid</a:t>
            </a:r>
            <a:r>
              <a:rPr lang="en-GB" altLang="en-GB" sz="1800" dirty="0">
                <a:latin typeface="+mj-lt"/>
                <a:cs typeface="Times New Roman" panose="02020603050405020304" pitchFamily="18" charset="0"/>
              </a:rPr>
              <a:t> and password will able to make connections.</a:t>
            </a:r>
            <a:endParaRPr lang="en-IN" altLang="en-IN" sz="1800" dirty="0">
              <a:latin typeface="+mj-lt"/>
              <a:cs typeface="Times New Roman" panose="02020603050405020304" pitchFamily="18" charset="0"/>
            </a:endParaRPr>
          </a:p>
          <a:p>
            <a:pPr marL="285750" indent="-285750" algn="just">
              <a:lnSpc>
                <a:spcPct val="150000"/>
              </a:lnSpc>
              <a:buFont typeface="Arial" panose="020B0604020202020204" pitchFamily="34" charset="0"/>
              <a:buChar char="•"/>
            </a:pPr>
            <a:r>
              <a:rPr lang="en-IN" altLang="en-IN" sz="1800" dirty="0">
                <a:latin typeface="+mj-lt"/>
                <a:cs typeface="Times New Roman" panose="02020603050405020304" pitchFamily="18" charset="0"/>
              </a:rPr>
              <a:t>The signal will be in the form of text sent from the App to the  IoT device to controlled motor device. which is automatically turn on/off the motor using </a:t>
            </a:r>
            <a:r>
              <a:rPr lang="en-IN" altLang="en-IN" sz="1800" b="1" i="1" dirty="0">
                <a:latin typeface="+mj-lt"/>
                <a:cs typeface="Times New Roman" panose="02020603050405020304" pitchFamily="18" charset="0"/>
              </a:rPr>
              <a:t>ESP32.</a:t>
            </a:r>
          </a:p>
          <a:p>
            <a:pPr marL="285750" indent="-285750" algn="just">
              <a:lnSpc>
                <a:spcPct val="150000"/>
              </a:lnSpc>
              <a:buFont typeface="Arial" panose="020B0604020202020204" pitchFamily="34" charset="0"/>
              <a:buChar char="•"/>
            </a:pPr>
            <a:endParaRPr lang="en-IN" altLang="en-IN" sz="1800" dirty="0">
              <a:latin typeface="+mj-lt"/>
              <a:cs typeface="Times New Roman" panose="02020603050405020304" pitchFamily="18" charset="0"/>
            </a:endParaRPr>
          </a:p>
        </p:txBody>
      </p:sp>
      <p:sp>
        <p:nvSpPr>
          <p:cNvPr id="6" name="Title 1">
            <a:extLst>
              <a:ext uri="{FF2B5EF4-FFF2-40B4-BE49-F238E27FC236}">
                <a16:creationId xmlns:a16="http://schemas.microsoft.com/office/drawing/2014/main" id="{A0C519A9-466A-24AA-78F8-8729E43F520C}"/>
              </a:ext>
            </a:extLst>
          </p:cNvPr>
          <p:cNvSpPr txBox="1">
            <a:spLocks/>
          </p:cNvSpPr>
          <p:nvPr/>
        </p:nvSpPr>
        <p:spPr>
          <a:xfrm>
            <a:off x="1384418" y="612078"/>
            <a:ext cx="6589199" cy="1280890"/>
          </a:xfrm>
          <a:prstGeom prst="rect">
            <a:avLst/>
          </a:prstGeom>
        </p:spPr>
        <p:txBody>
          <a:bodyPr numCol="1"/>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b="1" dirty="0">
                <a:latin typeface="Times New Roman" panose="02020603050405020304" pitchFamily="18" charset="0"/>
                <a:cs typeface="Times New Roman" panose="02020603050405020304" pitchFamily="18" charset="0"/>
              </a:rPr>
              <a:t>Methodologies </a:t>
            </a:r>
            <a:endParaRPr lang="en-IN" altLang="en-IN" dirty="0"/>
          </a:p>
        </p:txBody>
      </p:sp>
    </p:spTree>
    <p:extLst>
      <p:ext uri="{BB962C8B-B14F-4D97-AF65-F5344CB8AC3E}">
        <p14:creationId xmlns:p14="http://schemas.microsoft.com/office/powerpoint/2010/main" val="1584217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DDCC5087-BF90-BF2A-57D5-1A13608464EE}"/>
              </a:ext>
            </a:extLst>
          </p:cNvPr>
          <p:cNvPicPr>
            <a:picLocks noChangeAspect="1"/>
          </p:cNvPicPr>
          <p:nvPr/>
        </p:nvPicPr>
        <p:blipFill rotWithShape="1">
          <a:blip r:embed="rId2"/>
          <a:srcRect t="15140" r="48727" b="20926"/>
          <a:stretch/>
        </p:blipFill>
        <p:spPr>
          <a:xfrm>
            <a:off x="421827" y="2029478"/>
            <a:ext cx="4077022" cy="2935555"/>
          </a:xfrm>
          <a:prstGeom prst="rect">
            <a:avLst/>
          </a:prstGeom>
        </p:spPr>
      </p:pic>
      <p:sp>
        <p:nvSpPr>
          <p:cNvPr id="44" name="Title 1">
            <a:extLst>
              <a:ext uri="{FF2B5EF4-FFF2-40B4-BE49-F238E27FC236}">
                <a16:creationId xmlns:a16="http://schemas.microsoft.com/office/drawing/2014/main" id="{41251CA4-010A-721D-9FA6-C16BB508DF85}"/>
              </a:ext>
            </a:extLst>
          </p:cNvPr>
          <p:cNvSpPr txBox="1">
            <a:spLocks/>
          </p:cNvSpPr>
          <p:nvPr/>
        </p:nvSpPr>
        <p:spPr>
          <a:xfrm>
            <a:off x="1384418" y="612078"/>
            <a:ext cx="6589199" cy="1280890"/>
          </a:xfrm>
          <a:prstGeom prst="rect">
            <a:avLst/>
          </a:prstGeom>
        </p:spPr>
        <p:txBody>
          <a:bodyPr numCol="1"/>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b="1" dirty="0">
                <a:latin typeface="Times New Roman" panose="02020603050405020304" pitchFamily="18" charset="0"/>
                <a:cs typeface="Times New Roman" panose="02020603050405020304" pitchFamily="18" charset="0"/>
              </a:rPr>
              <a:t>Methodologies </a:t>
            </a:r>
            <a:endParaRPr lang="en-IN" altLang="en-IN" dirty="0"/>
          </a:p>
        </p:txBody>
      </p:sp>
      <p:pic>
        <p:nvPicPr>
          <p:cNvPr id="2" name="Picture 1">
            <a:extLst>
              <a:ext uri="{FF2B5EF4-FFF2-40B4-BE49-F238E27FC236}">
                <a16:creationId xmlns:a16="http://schemas.microsoft.com/office/drawing/2014/main" id="{3DF9F649-9776-6AE3-00C8-F0A043D801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8849" y="2029478"/>
            <a:ext cx="4291147" cy="3026791"/>
          </a:xfrm>
          <a:prstGeom prst="rect">
            <a:avLst/>
          </a:prstGeom>
        </p:spPr>
      </p:pic>
      <p:sp>
        <p:nvSpPr>
          <p:cNvPr id="3" name="TextBox 2">
            <a:extLst>
              <a:ext uri="{FF2B5EF4-FFF2-40B4-BE49-F238E27FC236}">
                <a16:creationId xmlns:a16="http://schemas.microsoft.com/office/drawing/2014/main" id="{062C4D06-DE41-E890-C050-D41F16020908}"/>
              </a:ext>
            </a:extLst>
          </p:cNvPr>
          <p:cNvSpPr txBox="1"/>
          <p:nvPr/>
        </p:nvSpPr>
        <p:spPr>
          <a:xfrm>
            <a:off x="1956816" y="5449824"/>
            <a:ext cx="5221224" cy="338554"/>
          </a:xfrm>
          <a:prstGeom prst="rect">
            <a:avLst/>
          </a:prstGeom>
          <a:noFill/>
        </p:spPr>
        <p:txBody>
          <a:bodyPr wrap="square" numCol="1" rtlCol="0">
            <a:spAutoFit/>
          </a:bodyPr>
          <a:lstStyle/>
          <a:p>
            <a:pPr algn="ctr"/>
            <a:r>
              <a:rPr lang="en-GB" altLang="en-GB" sz="1600" b="1" dirty="0"/>
              <a:t>Block diagram of Proposed system</a:t>
            </a:r>
            <a:endParaRPr lang="en-IN" altLang="en-IN" sz="1600" b="1" dirty="0"/>
          </a:p>
        </p:txBody>
      </p:sp>
      <p:sp>
        <p:nvSpPr>
          <p:cNvPr id="4" name="TextBox 3">
            <a:extLst>
              <a:ext uri="{FF2B5EF4-FFF2-40B4-BE49-F238E27FC236}">
                <a16:creationId xmlns:a16="http://schemas.microsoft.com/office/drawing/2014/main" id="{560A0536-1003-22B8-051C-870C318B95D3}"/>
              </a:ext>
            </a:extLst>
          </p:cNvPr>
          <p:cNvSpPr txBox="1"/>
          <p:nvPr/>
        </p:nvSpPr>
        <p:spPr>
          <a:xfrm>
            <a:off x="3361764" y="3935503"/>
            <a:ext cx="1056400" cy="215444"/>
          </a:xfrm>
          <a:prstGeom prst="rect">
            <a:avLst/>
          </a:prstGeom>
          <a:noFill/>
          <a:ln>
            <a:solidFill>
              <a:schemeClr val="tx1"/>
            </a:solidFill>
          </a:ln>
        </p:spPr>
        <p:txBody>
          <a:bodyPr wrap="square" numCol="1" rtlCol="0">
            <a:spAutoFit/>
          </a:bodyPr>
          <a:lstStyle/>
          <a:p>
            <a:pPr algn="ctr"/>
            <a:r>
              <a:rPr lang="en-IN" altLang="en-IN" sz="800" b="1" dirty="0"/>
              <a:t>Web application</a:t>
            </a:r>
          </a:p>
        </p:txBody>
      </p:sp>
      <p:sp>
        <p:nvSpPr>
          <p:cNvPr id="5" name="TextBox 4">
            <a:extLst>
              <a:ext uri="{FF2B5EF4-FFF2-40B4-BE49-F238E27FC236}">
                <a16:creationId xmlns:a16="http://schemas.microsoft.com/office/drawing/2014/main" id="{EC7ADA07-2CD8-68C3-DFE1-7F11AAAB9337}"/>
              </a:ext>
            </a:extLst>
          </p:cNvPr>
          <p:cNvSpPr txBox="1"/>
          <p:nvPr/>
        </p:nvSpPr>
        <p:spPr>
          <a:xfrm>
            <a:off x="2617693" y="4930765"/>
            <a:ext cx="1353671" cy="276999"/>
          </a:xfrm>
          <a:prstGeom prst="rect">
            <a:avLst/>
          </a:prstGeom>
          <a:noFill/>
          <a:ln w="19050">
            <a:solidFill>
              <a:srgbClr val="FF0000"/>
            </a:solidFill>
          </a:ln>
        </p:spPr>
        <p:txBody>
          <a:bodyPr wrap="square" numCol="1" rtlCol="0">
            <a:spAutoFit/>
          </a:bodyPr>
          <a:lstStyle/>
          <a:p>
            <a:pPr algn="ctr"/>
            <a:r>
              <a:rPr lang="en-IN" altLang="en-IN" sz="1200" b="1" dirty="0">
                <a:solidFill>
                  <a:srgbClr val="FF0000"/>
                </a:solidFill>
              </a:rPr>
              <a:t>ESP32</a:t>
            </a:r>
          </a:p>
        </p:txBody>
      </p:sp>
    </p:spTree>
    <p:extLst>
      <p:ext uri="{BB962C8B-B14F-4D97-AF65-F5344CB8AC3E}">
        <p14:creationId xmlns:p14="http://schemas.microsoft.com/office/powerpoint/2010/main" val="116920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87633-5D4F-DB31-0D82-3C494D96C1E3}"/>
              </a:ext>
            </a:extLst>
          </p:cNvPr>
          <p:cNvSpPr txBox="1">
            <a:spLocks/>
          </p:cNvSpPr>
          <p:nvPr/>
        </p:nvSpPr>
        <p:spPr>
          <a:xfrm>
            <a:off x="1384418" y="612078"/>
            <a:ext cx="6589199" cy="1280890"/>
          </a:xfrm>
          <a:prstGeom prst="rect">
            <a:avLst/>
          </a:prstGeom>
        </p:spPr>
        <p:txBody>
          <a:bodyPr numCol="1"/>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b="1" dirty="0">
                <a:latin typeface="Times New Roman" panose="02020603050405020304" pitchFamily="18" charset="0"/>
                <a:cs typeface="Times New Roman" panose="02020603050405020304" pitchFamily="18" charset="0"/>
              </a:rPr>
              <a:t>Methodologies </a:t>
            </a:r>
            <a:endParaRPr lang="en-IN" altLang="en-IN" dirty="0"/>
          </a:p>
        </p:txBody>
      </p:sp>
      <p:sp>
        <p:nvSpPr>
          <p:cNvPr id="5" name="TextBox 4">
            <a:extLst>
              <a:ext uri="{FF2B5EF4-FFF2-40B4-BE49-F238E27FC236}">
                <a16:creationId xmlns:a16="http://schemas.microsoft.com/office/drawing/2014/main" id="{F031EC92-078C-5FED-8B6A-C12191871BC6}"/>
              </a:ext>
            </a:extLst>
          </p:cNvPr>
          <p:cNvSpPr txBox="1"/>
          <p:nvPr/>
        </p:nvSpPr>
        <p:spPr>
          <a:xfrm>
            <a:off x="2238922" y="1892968"/>
            <a:ext cx="4464984" cy="369332"/>
          </a:xfrm>
          <a:prstGeom prst="rect">
            <a:avLst/>
          </a:prstGeom>
          <a:noFill/>
        </p:spPr>
        <p:txBody>
          <a:bodyPr wrap="square" numCol="1" rtlCol="0">
            <a:spAutoFit/>
          </a:bodyPr>
          <a:lstStyle/>
          <a:p>
            <a:pPr algn="ctr"/>
            <a:r>
              <a:rPr lang="en-GB" altLang="en-GB" sz="1800" b="1" dirty="0"/>
              <a:t>Circuit diagram of proposed system</a:t>
            </a:r>
            <a:endParaRPr lang="en-IN" altLang="en-IN" sz="1800" b="1" dirty="0"/>
          </a:p>
        </p:txBody>
      </p:sp>
      <p:pic>
        <p:nvPicPr>
          <p:cNvPr id="3" name="image11.jpg">
            <a:extLst>
              <a:ext uri="{FF2B5EF4-FFF2-40B4-BE49-F238E27FC236}">
                <a16:creationId xmlns:a16="http://schemas.microsoft.com/office/drawing/2014/main" id="{015C114A-C770-DF3B-F81C-0431B7C59F62}"/>
              </a:ext>
            </a:extLst>
          </p:cNvPr>
          <p:cNvPicPr/>
          <p:nvPr/>
        </p:nvPicPr>
        <p:blipFill>
          <a:blip r:embed="rId2">
            <a:extLst>
              <a:ext uri="{28A0092B-C50C-407E-A947-70E740481C1C}">
                <a14:useLocalDpi xmlns:a14="http://schemas.microsoft.com/office/drawing/2010/main" val="0"/>
              </a:ext>
            </a:extLst>
          </a:blip>
          <a:srcRect/>
          <a:stretch>
            <a:fillRect/>
          </a:stretch>
        </p:blipFill>
        <p:spPr>
          <a:xfrm>
            <a:off x="2065992" y="2645664"/>
            <a:ext cx="5226053" cy="3048000"/>
          </a:xfrm>
          <a:prstGeom prst="rect">
            <a:avLst/>
          </a:prstGeom>
          <a:ln/>
        </p:spPr>
      </p:pic>
    </p:spTree>
    <p:extLst>
      <p:ext uri="{BB962C8B-B14F-4D97-AF65-F5344CB8AC3E}">
        <p14:creationId xmlns:p14="http://schemas.microsoft.com/office/powerpoint/2010/main" val="3239052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201" y="605637"/>
            <a:ext cx="6589199" cy="1280890"/>
          </a:xfrm>
        </p:spPr>
        <p:txBody>
          <a:bodyPr numCol="1"/>
          <a:lstStyle/>
          <a:p>
            <a:r>
              <a:rPr lang="en-US" b="1" dirty="0">
                <a:latin typeface="Times New Roman" panose="02020603050405020304" pitchFamily="18" charset="0"/>
                <a:cs typeface="Times New Roman" panose="02020603050405020304" pitchFamily="18" charset="0"/>
              </a:rPr>
              <a:t>Features of STMS</a:t>
            </a:r>
            <a:endParaRPr lang="en-IN" alt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73344" y="1597987"/>
            <a:ext cx="7823200" cy="4230204"/>
          </a:xfrm>
        </p:spPr>
        <p:txBody>
          <a:bodyPr numCol="1"/>
          <a:lstStyle/>
          <a:p>
            <a:pPr marL="0" indent="0" algn="just">
              <a:buNone/>
            </a:pPr>
            <a:r>
              <a:rPr lang="en-US" b="1" dirty="0"/>
              <a:t>Water management</a:t>
            </a:r>
            <a:r>
              <a:rPr lang="en-US" dirty="0"/>
              <a:t>: User may monitor the water level using their cell phones. The motor will operate automatically as a result of this technology. If the water level goes down, the motor automatically turns on, and if the water level is high, the motor will shut down.</a:t>
            </a:r>
            <a:endParaRPr lang="en-IN" altLang="en-IN" dirty="0"/>
          </a:p>
        </p:txBody>
      </p:sp>
      <p:pic>
        <p:nvPicPr>
          <p:cNvPr id="6" name="Picture 5">
            <a:extLst>
              <a:ext uri="{FF2B5EF4-FFF2-40B4-BE49-F238E27FC236}">
                <a16:creationId xmlns:a16="http://schemas.microsoft.com/office/drawing/2014/main" id="{11175DA7-30B3-D410-EB16-2D9180E2974D}"/>
              </a:ext>
            </a:extLst>
          </p:cNvPr>
          <p:cNvPicPr>
            <a:picLocks noChangeAspect="1"/>
          </p:cNvPicPr>
          <p:nvPr/>
        </p:nvPicPr>
        <p:blipFill>
          <a:blip r:embed="rId2"/>
          <a:stretch>
            <a:fillRect/>
          </a:stretch>
        </p:blipFill>
        <p:spPr>
          <a:xfrm>
            <a:off x="1328201" y="3430051"/>
            <a:ext cx="6789338" cy="2556284"/>
          </a:xfrm>
          <a:prstGeom prst="round2DiagRect">
            <a:avLst>
              <a:gd name="adj1" fmla="val 16667"/>
              <a:gd name="adj2" fmla="val 0"/>
            </a:avLst>
          </a:prstGeom>
          <a:ln w="88900" cap="sq">
            <a:solidFill>
              <a:srgbClr val="FFFFFF"/>
            </a:solidFill>
            <a:miter lim="800000"/>
          </a:ln>
          <a:effectLst>
            <a:glow rad="127000">
              <a:schemeClr val="accent1">
                <a:alpha val="40000"/>
              </a:schemeClr>
            </a:glow>
            <a:outerShdw blurRad="254000" algn="tl" rotWithShape="0">
              <a:srgbClr val="000000">
                <a:alpha val="43000"/>
              </a:srgbClr>
            </a:outerShdw>
          </a:effectLst>
          <a:scene3d>
            <a:camera prst="orthographicFront"/>
            <a:lightRig rig="threePt" dir="t"/>
          </a:scene3d>
          <a:sp3d extrusionH="76200" contourW="12700" prstMaterial="matte">
            <a:bevelT w="139700" h="139700" prst="divot"/>
            <a:bevelB prst="convex"/>
            <a:extrusionClr>
              <a:schemeClr val="accent1">
                <a:lumMod val="20000"/>
                <a:lumOff val="80000"/>
              </a:schemeClr>
            </a:extrusionClr>
            <a:contourClr>
              <a:srgbClr val="FFC000"/>
            </a:contourClr>
          </a:sp3d>
        </p:spPr>
      </p:pic>
    </p:spTree>
    <p:extLst>
      <p:ext uri="{BB962C8B-B14F-4D97-AF65-F5344CB8AC3E}">
        <p14:creationId xmlns:p14="http://schemas.microsoft.com/office/powerpoint/2010/main" val="1672913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201" y="605637"/>
            <a:ext cx="6589199" cy="1280890"/>
          </a:xfrm>
        </p:spPr>
        <p:txBody>
          <a:bodyPr numCol="1"/>
          <a:lstStyle/>
          <a:p>
            <a:r>
              <a:rPr lang="en-US" b="1" dirty="0">
                <a:latin typeface="Times New Roman" panose="02020603050405020304" pitchFamily="18" charset="0"/>
                <a:cs typeface="Times New Roman" panose="02020603050405020304" pitchFamily="18" charset="0"/>
              </a:rPr>
              <a:t>Features of STMS</a:t>
            </a:r>
            <a:endParaRPr lang="en-IN" altLang="en-IN" b="1" strike="sngStrik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31322" y="2022159"/>
            <a:ext cx="7823200" cy="4230204"/>
          </a:xfrm>
        </p:spPr>
        <p:txBody>
          <a:bodyPr numCol="1"/>
          <a:lstStyle/>
          <a:p>
            <a:pPr marL="0" indent="0" algn="just">
              <a:buNone/>
            </a:pPr>
            <a:r>
              <a:rPr lang="en-US" b="1" dirty="0"/>
              <a:t>Water monitoring</a:t>
            </a:r>
            <a:r>
              <a:rPr lang="en-US" dirty="0"/>
              <a:t>: Water monitoring entails determining the level of water. Basically this features assist the user to know that what is the level of water in real time. Through our web app we will alert him about the level of water inside the tank. </a:t>
            </a:r>
            <a:endParaRPr lang="en-IN" altLang="en-IN" dirty="0"/>
          </a:p>
        </p:txBody>
      </p:sp>
      <p:pic>
        <p:nvPicPr>
          <p:cNvPr id="6" name="Picture 5">
            <a:extLst>
              <a:ext uri="{FF2B5EF4-FFF2-40B4-BE49-F238E27FC236}">
                <a16:creationId xmlns:a16="http://schemas.microsoft.com/office/drawing/2014/main" id="{DDB41210-5476-8D04-0752-A27E70020368}"/>
              </a:ext>
            </a:extLst>
          </p:cNvPr>
          <p:cNvPicPr>
            <a:picLocks noChangeAspect="1"/>
          </p:cNvPicPr>
          <p:nvPr/>
        </p:nvPicPr>
        <p:blipFill>
          <a:blip r:embed="rId2"/>
          <a:stretch>
            <a:fillRect/>
          </a:stretch>
        </p:blipFill>
        <p:spPr>
          <a:xfrm>
            <a:off x="3095809" y="3679193"/>
            <a:ext cx="2952381" cy="2961905"/>
          </a:xfrm>
          <a:prstGeom prst="rect">
            <a:avLst/>
          </a:prstGeom>
        </p:spPr>
      </p:pic>
      <p:sp>
        <p:nvSpPr>
          <p:cNvPr id="7" name="Right Brace 6">
            <a:extLst>
              <a:ext uri="{FF2B5EF4-FFF2-40B4-BE49-F238E27FC236}">
                <a16:creationId xmlns:a16="http://schemas.microsoft.com/office/drawing/2014/main" id="{90404C85-64DE-919D-01EE-F65A579FA80A}"/>
              </a:ext>
            </a:extLst>
          </p:cNvPr>
          <p:cNvSpPr/>
          <p:nvPr/>
        </p:nvSpPr>
        <p:spPr>
          <a:xfrm>
            <a:off x="5584054" y="4216893"/>
            <a:ext cx="949911" cy="2171102"/>
          </a:xfrm>
          <a:prstGeom prst="rightBrace">
            <a:avLst/>
          </a:prstGeom>
          <a:ln w="38100"/>
        </p:spPr>
        <p:style>
          <a:lnRef idx="1">
            <a:schemeClr val="accent2"/>
          </a:lnRef>
          <a:fillRef idx="0">
            <a:schemeClr val="accent2"/>
          </a:fillRef>
          <a:effectRef idx="0">
            <a:schemeClr val="accent2"/>
          </a:effectRef>
          <a:fontRef idx="minor">
            <a:schemeClr val="tx1"/>
          </a:fontRef>
        </p:style>
        <p:txBody>
          <a:bodyPr numCol="1" rtlCol="0" anchor="ctr"/>
          <a:lstStyle/>
          <a:p>
            <a:pPr algn="ctr"/>
            <a:endParaRPr lang="en-IN" altLang="en-IN"/>
          </a:p>
        </p:txBody>
      </p:sp>
      <mc:AlternateContent xmlns:mc="http://schemas.openxmlformats.org/markup-compatibility/2006">
        <mc:Choice xmlns:am3d="http://schemas.microsoft.com/office/drawing/2017/model3d" Requires="am3d">
          <p:graphicFrame>
            <p:nvGraphicFramePr>
              <p:cNvPr id="8" name="3D Model 7" descr="gghhggg ">
                <a:extLst>
                  <a:ext uri="{FF2B5EF4-FFF2-40B4-BE49-F238E27FC236}">
                    <a16:creationId xmlns:a16="http://schemas.microsoft.com/office/drawing/2014/main" id="{DA48C571-9B45-44C8-168C-8673C65A31BB}"/>
                  </a:ext>
                </a:extLst>
              </p:cNvPr>
              <p:cNvGraphicFramePr>
                <a:graphicFrameLocks noChangeAspect="1"/>
              </p:cNvGraphicFramePr>
              <p:nvPr>
                <p:extLst>
                  <p:ext uri="{D42A27DB-BD31-4B8C-83A1-F6EECF244321}">
                    <p14:modId xmlns:p14="http://schemas.microsoft.com/office/powerpoint/2010/main" val="3666157758"/>
                  </p:ext>
                </p:extLst>
              </p:nvPr>
            </p:nvGraphicFramePr>
            <p:xfrm>
              <a:off x="6999125" y="3447327"/>
              <a:ext cx="1500772" cy="3216250"/>
            </p:xfrm>
            <a:graphic>
              <a:graphicData uri="http://schemas.microsoft.com/office/drawing/2017/model3d">
                <am3d:model3d r:embed="rId3">
                  <am3d:spPr>
                    <a:xfrm>
                      <a:off x="0" y="0"/>
                      <a:ext cx="1500772" cy="3216250"/>
                    </a:xfrm>
                    <a:prstGeom prst="rect">
                      <a:avLst/>
                    </a:prstGeom>
                  </am3d:spPr>
                  <am3d:camera>
                    <am3d:pos x="0" y="0" z="52500700"/>
                    <am3d:up dx="0" dy="36000000" dz="0"/>
                    <am3d:lookAt x="0" y="0" z="0"/>
                    <am3d:perspective fov="2700000"/>
                  </am3d:camera>
                  <am3d:trans>
                    <am3d:meterPerModelUnit n="32307497" d="1000000"/>
                    <am3d:preTrans dx="-44610" dy="-17992235" dz="888902"/>
                    <am3d:scale>
                      <am3d:sx n="1000000" d="1000000"/>
                      <am3d:sy n="1000000" d="1000000"/>
                      <am3d:sz n="1000000" d="1000000"/>
                    </am3d:scale>
                    <am3d:rot ax="185765" ay="-1239505" az="-65592"/>
                    <am3d:postTrans dx="0" dy="0" dz="0"/>
                  </am3d:trans>
                  <am3d:raster rName="Office3DRenderer" rVer="16.0.8326">
                    <am3d:blip r:embed="rId4"/>
                  </am3d:raster>
                  <am3d:objViewport viewportSz="354137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gghhggg ">
                <a:extLst>
                  <a:ext uri="{FF2B5EF4-FFF2-40B4-BE49-F238E27FC236}">
                    <a16:creationId xmlns:a16="http://schemas.microsoft.com/office/drawing/2014/main" id="{DA48C571-9B45-44C8-168C-8673C65A31BB}"/>
                  </a:ext>
                </a:extLst>
              </p:cNvPr>
              <p:cNvPicPr>
                <a:picLocks noGrp="1" noRot="1" noChangeAspect="1" noMove="1" noResize="1" noEditPoints="1" noAdjustHandles="1" noChangeArrowheads="1" noChangeShapeType="1" noCrop="1"/>
              </p:cNvPicPr>
              <p:nvPr/>
            </p:nvPicPr>
            <p:blipFill>
              <a:blip r:embed="rId4"/>
              <a:stretch>
                <a:fillRect/>
              </a:stretch>
            </p:blipFill>
            <p:spPr>
              <a:xfrm>
                <a:off x="6999125" y="3447327"/>
                <a:ext cx="1500772" cy="3216250"/>
              </a:xfrm>
              <a:prstGeom prst="rect">
                <a:avLst/>
              </a:prstGeom>
            </p:spPr>
          </p:pic>
        </mc:Fallback>
      </mc:AlternateContent>
      <p:sp>
        <p:nvSpPr>
          <p:cNvPr id="9" name="TextBox 8">
            <a:extLst>
              <a:ext uri="{FF2B5EF4-FFF2-40B4-BE49-F238E27FC236}">
                <a16:creationId xmlns:a16="http://schemas.microsoft.com/office/drawing/2014/main" id="{BB476362-C58D-5871-C168-1184A310A80A}"/>
              </a:ext>
            </a:extLst>
          </p:cNvPr>
          <p:cNvSpPr txBox="1"/>
          <p:nvPr/>
        </p:nvSpPr>
        <p:spPr>
          <a:xfrm>
            <a:off x="7257098" y="4109171"/>
            <a:ext cx="1687542" cy="200055"/>
          </a:xfrm>
          <a:prstGeom prst="rect">
            <a:avLst/>
          </a:prstGeom>
          <a:noFill/>
        </p:spPr>
        <p:txBody>
          <a:bodyPr wrap="square" numCol="1" rtlCol="0">
            <a:spAutoFit/>
          </a:bodyPr>
          <a:lstStyle/>
          <a:p>
            <a:r>
              <a:rPr lang="en-GB" altLang="en-GB" sz="700" b="1" dirty="0"/>
              <a:t>Weekly Usage 15000L</a:t>
            </a:r>
            <a:endParaRPr lang="en-IN" altLang="en-IN" sz="700" b="1" dirty="0"/>
          </a:p>
        </p:txBody>
      </p:sp>
      <p:pic>
        <p:nvPicPr>
          <p:cNvPr id="11" name="Graphic 10" descr="Chat bubble with solid fill">
            <a:extLst>
              <a:ext uri="{FF2B5EF4-FFF2-40B4-BE49-F238E27FC236}">
                <a16:creationId xmlns:a16="http://schemas.microsoft.com/office/drawing/2014/main" id="{1C9BBD16-0B8A-8148-FF23-4FFB84148A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2105" y="3992054"/>
            <a:ext cx="234234" cy="234234"/>
          </a:xfrm>
          <a:prstGeom prst="rect">
            <a:avLst/>
          </a:prstGeom>
        </p:spPr>
      </p:pic>
      <p:sp>
        <p:nvSpPr>
          <p:cNvPr id="13" name="TextBox 12">
            <a:extLst>
              <a:ext uri="{FF2B5EF4-FFF2-40B4-BE49-F238E27FC236}">
                <a16:creationId xmlns:a16="http://schemas.microsoft.com/office/drawing/2014/main" id="{1CF0E046-012F-4FE4-B877-8662952A7FF6}"/>
              </a:ext>
            </a:extLst>
          </p:cNvPr>
          <p:cNvSpPr txBox="1"/>
          <p:nvPr/>
        </p:nvSpPr>
        <p:spPr>
          <a:xfrm>
            <a:off x="7257098" y="4236442"/>
            <a:ext cx="1687542" cy="200055"/>
          </a:xfrm>
          <a:prstGeom prst="rect">
            <a:avLst/>
          </a:prstGeom>
          <a:noFill/>
        </p:spPr>
        <p:txBody>
          <a:bodyPr wrap="square" numCol="1" rtlCol="0">
            <a:spAutoFit/>
          </a:bodyPr>
          <a:lstStyle/>
          <a:p>
            <a:r>
              <a:rPr lang="en-GB" altLang="en-GB" sz="700" b="1" dirty="0"/>
              <a:t>Over usage of water. </a:t>
            </a:r>
            <a:endParaRPr lang="en-IN" altLang="en-IN" sz="700" b="1" dirty="0"/>
          </a:p>
        </p:txBody>
      </p:sp>
      <p:pic>
        <p:nvPicPr>
          <p:cNvPr id="15" name="Picture 14">
            <a:extLst>
              <a:ext uri="{FF2B5EF4-FFF2-40B4-BE49-F238E27FC236}">
                <a16:creationId xmlns:a16="http://schemas.microsoft.com/office/drawing/2014/main" id="{7B89134B-18F6-7493-A7BC-698A9ADFBBB1}"/>
              </a:ext>
            </a:extLst>
          </p:cNvPr>
          <p:cNvPicPr>
            <a:picLocks noChangeAspect="1"/>
          </p:cNvPicPr>
          <p:nvPr/>
        </p:nvPicPr>
        <p:blipFill>
          <a:blip r:embed="rId7"/>
          <a:stretch>
            <a:fillRect/>
          </a:stretch>
        </p:blipFill>
        <p:spPr>
          <a:xfrm>
            <a:off x="7247817" y="4599459"/>
            <a:ext cx="1003388" cy="950578"/>
          </a:xfrm>
          <a:prstGeom prst="rect">
            <a:avLst/>
          </a:prstGeom>
        </p:spPr>
      </p:pic>
    </p:spTree>
    <p:extLst>
      <p:ext uri="{BB962C8B-B14F-4D97-AF65-F5344CB8AC3E}">
        <p14:creationId xmlns:p14="http://schemas.microsoft.com/office/powerpoint/2010/main" val="878122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201" y="605637"/>
            <a:ext cx="6589199" cy="1280890"/>
          </a:xfrm>
        </p:spPr>
        <p:txBody>
          <a:bodyPr numCol="1"/>
          <a:lstStyle/>
          <a:p>
            <a:r>
              <a:rPr lang="en-US" b="1" dirty="0">
                <a:latin typeface="Times New Roman" panose="02020603050405020304" pitchFamily="18" charset="0"/>
                <a:cs typeface="Times New Roman" panose="02020603050405020304" pitchFamily="18" charset="0"/>
              </a:rPr>
              <a:t>Features of STMS</a:t>
            </a:r>
            <a:endParaRPr lang="en-IN" altLang="en-IN" b="1" strike="sngStrik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1200" y="1669888"/>
            <a:ext cx="7823200" cy="4230204"/>
          </a:xfrm>
        </p:spPr>
        <p:txBody>
          <a:bodyPr numCol="1"/>
          <a:lstStyle/>
          <a:p>
            <a:pPr marL="0" indent="0" algn="just">
              <a:buNone/>
            </a:pPr>
            <a:r>
              <a:rPr lang="en-US" b="1" dirty="0"/>
              <a:t>Remote controlling: </a:t>
            </a:r>
            <a:r>
              <a:rPr lang="en-US" dirty="0"/>
              <a:t>In our proposed system, this is one of the highlighting features. It allows the user to control the water pump. User has to only switch on the water pump, when water level touches the highest level of the tank then motor will be automatically turned off. </a:t>
            </a:r>
            <a:endParaRPr lang="en-IN" altLang="en-IN" dirty="0"/>
          </a:p>
        </p:txBody>
      </p:sp>
      <p:pic>
        <p:nvPicPr>
          <p:cNvPr id="3074" name="Picture 2" descr="Multitasking Homeowner">
            <a:extLst>
              <a:ext uri="{FF2B5EF4-FFF2-40B4-BE49-F238E27FC236}">
                <a16:creationId xmlns:a16="http://schemas.microsoft.com/office/drawing/2014/main" id="{A4878F1C-B632-7765-2283-12AB7717D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904453" y="4171087"/>
            <a:ext cx="4528347" cy="2368203"/>
          </a:xfrm>
          <a:prstGeom prst="rect">
            <a:avLst/>
          </a:prstGeom>
          <a:noFill/>
          <a:effectLst>
            <a:glow rad="127000">
              <a:schemeClr val="accent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308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201" y="605637"/>
            <a:ext cx="6589199" cy="1280890"/>
          </a:xfrm>
        </p:spPr>
        <p:txBody>
          <a:bodyPr numCol="1"/>
          <a:lstStyle/>
          <a:p>
            <a:r>
              <a:rPr lang="en-US" b="1" dirty="0">
                <a:latin typeface="Times New Roman" panose="02020603050405020304" pitchFamily="18" charset="0"/>
                <a:cs typeface="Times New Roman" panose="02020603050405020304" pitchFamily="18" charset="0"/>
              </a:rPr>
              <a:t>Features of STMS</a:t>
            </a:r>
            <a:endParaRPr lang="en-IN" altLang="en-IN" b="1" strike="sngStrik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1200" y="1616629"/>
            <a:ext cx="7823200" cy="4230204"/>
          </a:xfrm>
        </p:spPr>
        <p:txBody>
          <a:bodyPr numCol="1"/>
          <a:lstStyle/>
          <a:p>
            <a:pPr marL="0" indent="0" algn="just">
              <a:buNone/>
            </a:pPr>
            <a:r>
              <a:rPr lang="en-US" b="1" dirty="0"/>
              <a:t>Humidity monitoring: </a:t>
            </a:r>
            <a:r>
              <a:rPr lang="en-US" dirty="0"/>
              <a:t>This feature assist the user to monitor the humidity  of water.it would raise an alert to the user if the contamination is raised high above the fixed threshold. So that the proper cleanliness and accurate  level is ensured.</a:t>
            </a:r>
            <a:endParaRPr lang="en-IN" altLang="en-IN" dirty="0"/>
          </a:p>
        </p:txBody>
      </p:sp>
      <p:pic>
        <p:nvPicPr>
          <p:cNvPr id="4098" name="Picture 2" descr="Mechanised Water Tank Cleaning Services in Delhi, Noida, Ghaziabad">
            <a:extLst>
              <a:ext uri="{FF2B5EF4-FFF2-40B4-BE49-F238E27FC236}">
                <a16:creationId xmlns:a16="http://schemas.microsoft.com/office/drawing/2014/main" id="{8DD7E59B-5C53-E92A-B0DD-FD2F08DA1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72000" y="4074279"/>
            <a:ext cx="3751693" cy="2465011"/>
          </a:xfrm>
          <a:prstGeom prst="rect">
            <a:avLst/>
          </a:prstGeom>
          <a:noFill/>
          <a:effectLst>
            <a:glow rad="127000">
              <a:schemeClr val="accent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995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3018" y="589276"/>
            <a:ext cx="6589199" cy="1280890"/>
          </a:xfrm>
        </p:spPr>
        <p:txBody>
          <a:bodyPr numCol="1"/>
          <a:lstStyle/>
          <a:p>
            <a:r>
              <a:rPr lang="en-US" b="1" dirty="0">
                <a:latin typeface="Times New Roman" panose="02020603050405020304" pitchFamily="18" charset="0"/>
                <a:cs typeface="Times New Roman" panose="02020603050405020304" pitchFamily="18" charset="0"/>
              </a:rPr>
              <a:t>Hardware Used{1}</a:t>
            </a:r>
            <a:endParaRPr lang="en-IN" altLang="en-IN" dirty="0"/>
          </a:p>
        </p:txBody>
      </p:sp>
      <p:sp>
        <p:nvSpPr>
          <p:cNvPr id="3" name="Content Placeholder 2"/>
          <p:cNvSpPr>
            <a:spLocks noGrp="1"/>
          </p:cNvSpPr>
          <p:nvPr>
            <p:ph idx="1"/>
          </p:nvPr>
        </p:nvSpPr>
        <p:spPr>
          <a:xfrm>
            <a:off x="820200" y="1793036"/>
            <a:ext cx="7654834" cy="3777622"/>
          </a:xfrm>
        </p:spPr>
        <p:txBody>
          <a:bodyPr numCol="1"/>
          <a:lstStyle/>
          <a:p>
            <a:pPr algn="just"/>
            <a:r>
              <a:rPr lang="en-IN" altLang="en-IN" b="1" dirty="0"/>
              <a:t>Esp32:</a:t>
            </a:r>
            <a:r>
              <a:rPr lang="en-IN" altLang="en-IN" dirty="0"/>
              <a:t> It </a:t>
            </a:r>
            <a:r>
              <a:rPr lang="en-US" dirty="0"/>
              <a:t>is a low cost system on chip(SoC) microcontroller from Espressif system, the developers of the famous ESP8266 SoC. It is a successor to ESP8266 SoC and comes in the both single and double core variation. It is integrated with Wi-Fi and Bluetooth.</a:t>
            </a:r>
            <a:endParaRPr lang="en-IN" altLang="en-IN" b="1" dirty="0"/>
          </a:p>
        </p:txBody>
      </p:sp>
      <p:pic>
        <p:nvPicPr>
          <p:cNvPr id="8" name="Picture 7">
            <a:extLst>
              <a:ext uri="{FF2B5EF4-FFF2-40B4-BE49-F238E27FC236}">
                <a16:creationId xmlns:a16="http://schemas.microsoft.com/office/drawing/2014/main" id="{A2C229DA-4C8D-3774-2B58-EAB496CD7274}"/>
              </a:ext>
            </a:extLst>
          </p:cNvPr>
          <p:cNvPicPr>
            <a:picLocks noChangeAspect="1"/>
          </p:cNvPicPr>
          <p:nvPr/>
        </p:nvPicPr>
        <p:blipFill>
          <a:blip r:embed="rId2"/>
          <a:stretch>
            <a:fillRect/>
          </a:stretch>
        </p:blipFill>
        <p:spPr>
          <a:xfrm>
            <a:off x="4916705" y="3860131"/>
            <a:ext cx="3914645" cy="2793332"/>
          </a:xfrm>
          <a:prstGeom prst="rect">
            <a:avLst/>
          </a:prstGeom>
        </p:spPr>
      </p:pic>
    </p:spTree>
    <p:extLst>
      <p:ext uri="{BB962C8B-B14F-4D97-AF65-F5344CB8AC3E}">
        <p14:creationId xmlns:p14="http://schemas.microsoft.com/office/powerpoint/2010/main" val="888287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735"/>
            <a:ext cx="8229240" cy="1142640"/>
          </a:xfrm>
        </p:spPr>
        <p:txBody>
          <a:bodyPr numCol="1"/>
          <a:lstStyle/>
          <a:p>
            <a:r>
              <a:rPr lang="en-IN" altLang="en-IN" sz="3200" b="1" dirty="0">
                <a:latin typeface="Times New Roman" panose="02020603050405020304" pitchFamily="18" charset="0"/>
                <a:cs typeface="Times New Roman" panose="02020603050405020304" pitchFamily="18" charset="0"/>
              </a:rPr>
              <a:t>Approval from guide for External Evaluation</a:t>
            </a:r>
          </a:p>
        </p:txBody>
      </p:sp>
      <p:sp>
        <p:nvSpPr>
          <p:cNvPr id="3" name="Subtitle 2"/>
          <p:cNvSpPr>
            <a:spLocks noGrp="1"/>
          </p:cNvSpPr>
          <p:nvPr>
            <p:ph type="subTitle" idx="1"/>
          </p:nvPr>
        </p:nvSpPr>
        <p:spPr/>
        <p:txBody>
          <a:bodyPr numCol="1"/>
          <a:lstStyle/>
          <a:p>
            <a:endParaRPr lang="en-IN" altLang="en-IN" dirty="0"/>
          </a:p>
        </p:txBody>
      </p:sp>
      <p:pic>
        <p:nvPicPr>
          <p:cNvPr id="9" name="Picture 8">
            <a:extLst>
              <a:ext uri="{FF2B5EF4-FFF2-40B4-BE49-F238E27FC236}">
                <a16:creationId xmlns:a16="http://schemas.microsoft.com/office/drawing/2014/main" id="{55991F2A-DEC1-1113-4A79-F5932B37A605}"/>
              </a:ext>
            </a:extLst>
          </p:cNvPr>
          <p:cNvPicPr>
            <a:picLocks noChangeAspect="1"/>
          </p:cNvPicPr>
          <p:nvPr/>
        </p:nvPicPr>
        <p:blipFill>
          <a:blip r:embed="rId2"/>
          <a:stretch>
            <a:fillRect/>
          </a:stretch>
        </p:blipFill>
        <p:spPr>
          <a:xfrm>
            <a:off x="457200" y="1612785"/>
            <a:ext cx="8413867" cy="4732800"/>
          </a:xfrm>
          <a:prstGeom prst="rect">
            <a:avLst/>
          </a:prstGeom>
        </p:spPr>
      </p:pic>
      <p:pic>
        <p:nvPicPr>
          <p:cNvPr id="5" name="Picture 4">
            <a:extLst>
              <a:ext uri="{FF2B5EF4-FFF2-40B4-BE49-F238E27FC236}">
                <a16:creationId xmlns:a16="http://schemas.microsoft.com/office/drawing/2014/main" id="{82DA2E66-BC79-76A6-D093-7F2AE2BE4FBC}"/>
              </a:ext>
            </a:extLst>
          </p:cNvPr>
          <p:cNvPicPr>
            <a:picLocks noChangeAspect="1"/>
          </p:cNvPicPr>
          <p:nvPr/>
        </p:nvPicPr>
        <p:blipFill rotWithShape="1">
          <a:blip r:embed="rId3"/>
          <a:srcRect t="10170" r="1800"/>
          <a:stretch/>
        </p:blipFill>
        <p:spPr>
          <a:xfrm>
            <a:off x="174429" y="1668997"/>
            <a:ext cx="8979408" cy="4620375"/>
          </a:xfrm>
          <a:prstGeom prst="rect">
            <a:avLst/>
          </a:prstGeom>
        </p:spPr>
      </p:pic>
    </p:spTree>
    <p:extLst>
      <p:ext uri="{BB962C8B-B14F-4D97-AF65-F5344CB8AC3E}">
        <p14:creationId xmlns:p14="http://schemas.microsoft.com/office/powerpoint/2010/main" val="1686196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207" y="624110"/>
            <a:ext cx="7106194" cy="1280890"/>
          </a:xfrm>
        </p:spPr>
        <p:txBody>
          <a:bodyPr numCol="1"/>
          <a:lstStyle/>
          <a:p>
            <a:r>
              <a:rPr lang="en-US" b="1" dirty="0">
                <a:latin typeface="Times New Roman" panose="02020603050405020304" pitchFamily="18" charset="0"/>
                <a:cs typeface="Times New Roman" panose="02020603050405020304" pitchFamily="18" charset="0"/>
              </a:rPr>
              <a:t>Hardware Used{2}</a:t>
            </a:r>
            <a:endParaRPr lang="en-IN" altLang="en-IN" dirty="0"/>
          </a:p>
        </p:txBody>
      </p:sp>
      <p:sp>
        <p:nvSpPr>
          <p:cNvPr id="3" name="Content Placeholder 2"/>
          <p:cNvSpPr>
            <a:spLocks noGrp="1"/>
          </p:cNvSpPr>
          <p:nvPr>
            <p:ph idx="1"/>
          </p:nvPr>
        </p:nvSpPr>
        <p:spPr>
          <a:xfrm>
            <a:off x="748937" y="1674176"/>
            <a:ext cx="7863839" cy="3777622"/>
          </a:xfrm>
        </p:spPr>
        <p:txBody>
          <a:bodyPr numCol="1"/>
          <a:lstStyle/>
          <a:p>
            <a:pPr algn="just"/>
            <a:r>
              <a:rPr lang="en-US" b="1" dirty="0"/>
              <a:t>Ultrasonic Sensor: </a:t>
            </a:r>
            <a:r>
              <a:rPr lang="en-GB" altLang="en-GB" b="0" i="0" dirty="0">
                <a:solidFill>
                  <a:srgbClr val="2F2F2F"/>
                </a:solidFill>
                <a:effectLst/>
                <a:latin typeface="+mj-lt"/>
              </a:rPr>
              <a:t>Ultrasonic water level sensor installation is simple and requires no programming or calibration. No maintenance is required for the ultrasonic water level sensors. The WL705 Ultrasonic Level Sensors are rugged, reliable and completely weatherproof. The ultrasonic water level sensors are ideal for sewer or wastewater applications. The ultrasonic water level sensors are easy to mount, come with a 6 ft standard cable and complete instructions. The ultrasonic water level sensors are easy to interface to all PLC's, SCADA and telemetry systems with its simple 3-wire 4-20 mA output. The WL705 Ultrasonic Water Level Sensor is compatible and provided optionally with the Global Water FC220 Open Channel Flow Monitor and the PC320 Process Controller (for water level control).</a:t>
            </a:r>
            <a:endParaRPr lang="en-IN" altLang="en-IN" dirty="0">
              <a:latin typeface="+mj-lt"/>
            </a:endParaRPr>
          </a:p>
        </p:txBody>
      </p:sp>
      <p:sp>
        <p:nvSpPr>
          <p:cNvPr id="7" name="TextBox 6">
            <a:extLst>
              <a:ext uri="{FF2B5EF4-FFF2-40B4-BE49-F238E27FC236}">
                <a16:creationId xmlns:a16="http://schemas.microsoft.com/office/drawing/2014/main" id="{7D2C96F9-C028-8DF4-4522-0B9361C8E220}"/>
              </a:ext>
            </a:extLst>
          </p:cNvPr>
          <p:cNvSpPr txBox="1"/>
          <p:nvPr/>
        </p:nvSpPr>
        <p:spPr>
          <a:xfrm>
            <a:off x="5454859" y="6476124"/>
            <a:ext cx="3095080" cy="281414"/>
          </a:xfrm>
          <a:prstGeom prst="rect">
            <a:avLst/>
          </a:prstGeom>
          <a:noFill/>
          <a:ln>
            <a:solidFill>
              <a:schemeClr val="tx1"/>
            </a:solidFill>
          </a:ln>
        </p:spPr>
        <p:txBody>
          <a:bodyPr wrap="none" numCol="1" rtlCol="0">
            <a:spAutoFit/>
          </a:bodyPr>
          <a:lstStyle/>
          <a:p>
            <a:r>
              <a:rPr lang="en-GB" altLang="en-GB" b="0" i="0" dirty="0">
                <a:solidFill>
                  <a:srgbClr val="202124"/>
                </a:solidFill>
                <a:effectLst/>
                <a:latin typeface="arial" panose="020B0604020202020204" pitchFamily="34" charset="0"/>
              </a:rPr>
              <a:t>WL705 Ultrasonic Water Level Sensor</a:t>
            </a:r>
            <a:endParaRPr lang="en-IN" altLang="en-IN" dirty="0"/>
          </a:p>
        </p:txBody>
      </p:sp>
      <p:pic>
        <p:nvPicPr>
          <p:cNvPr id="9" name="Picture 8">
            <a:extLst>
              <a:ext uri="{FF2B5EF4-FFF2-40B4-BE49-F238E27FC236}">
                <a16:creationId xmlns:a16="http://schemas.microsoft.com/office/drawing/2014/main" id="{C1ED1AE5-0740-06CF-14ED-01F35731FC97}"/>
              </a:ext>
            </a:extLst>
          </p:cNvPr>
          <p:cNvPicPr>
            <a:picLocks noChangeAspect="1"/>
          </p:cNvPicPr>
          <p:nvPr/>
        </p:nvPicPr>
        <p:blipFill>
          <a:blip r:embed="rId2"/>
          <a:stretch>
            <a:fillRect/>
          </a:stretch>
        </p:blipFill>
        <p:spPr>
          <a:xfrm rot="5778705">
            <a:off x="6857547" y="5091655"/>
            <a:ext cx="1302130" cy="1302130"/>
          </a:xfrm>
          <a:prstGeom prst="rect">
            <a:avLst/>
          </a:prstGeom>
        </p:spPr>
      </p:pic>
      <p:sp>
        <p:nvSpPr>
          <p:cNvPr id="10" name="Rectangle 9">
            <a:extLst>
              <a:ext uri="{FF2B5EF4-FFF2-40B4-BE49-F238E27FC236}">
                <a16:creationId xmlns:a16="http://schemas.microsoft.com/office/drawing/2014/main" id="{B9013E7B-A1DA-D7A1-6D66-1228B3E515E4}"/>
              </a:ext>
            </a:extLst>
          </p:cNvPr>
          <p:cNvSpPr/>
          <p:nvPr/>
        </p:nvSpPr>
        <p:spPr>
          <a:xfrm>
            <a:off x="6693763" y="5041780"/>
            <a:ext cx="1701300" cy="138816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Tree>
    <p:extLst>
      <p:ext uri="{BB962C8B-B14F-4D97-AF65-F5344CB8AC3E}">
        <p14:creationId xmlns:p14="http://schemas.microsoft.com/office/powerpoint/2010/main" val="238193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6915" y="624110"/>
            <a:ext cx="7097486" cy="1280890"/>
          </a:xfrm>
        </p:spPr>
        <p:txBody>
          <a:bodyPr numCol="1"/>
          <a:lstStyle/>
          <a:p>
            <a:r>
              <a:rPr lang="en-US" b="1" dirty="0">
                <a:latin typeface="Times New Roman" panose="02020603050405020304" pitchFamily="18" charset="0"/>
                <a:cs typeface="Times New Roman" panose="02020603050405020304" pitchFamily="18" charset="0"/>
              </a:rPr>
              <a:t>Hardware Used{3}</a:t>
            </a:r>
            <a:endParaRPr lang="en-IN" altLang="en-IN" dirty="0"/>
          </a:p>
        </p:txBody>
      </p:sp>
      <p:sp>
        <p:nvSpPr>
          <p:cNvPr id="3" name="Content Placeholder 2"/>
          <p:cNvSpPr>
            <a:spLocks noGrp="1"/>
          </p:cNvSpPr>
          <p:nvPr>
            <p:ph idx="1"/>
          </p:nvPr>
        </p:nvSpPr>
        <p:spPr>
          <a:xfrm>
            <a:off x="862150" y="1828377"/>
            <a:ext cx="7672251" cy="4058194"/>
          </a:xfrm>
        </p:spPr>
        <p:txBody>
          <a:bodyPr numCol="1"/>
          <a:lstStyle/>
          <a:p>
            <a:pPr algn="just"/>
            <a:r>
              <a:rPr lang="en-US" b="1" dirty="0"/>
              <a:t>Capacitor(1000 uf): </a:t>
            </a:r>
            <a:r>
              <a:rPr lang="en-US" dirty="0"/>
              <a:t>It has a ability or “capacity” to store the energy in the form of an electrical charge producing a potential difference (Static Voltage) across its plates, much like a small rechargeable battery. It has a insulating layer between a capacitors plates commonly called </a:t>
            </a:r>
            <a:r>
              <a:rPr lang="en-US" b="1" dirty="0"/>
              <a:t>Dielectric.</a:t>
            </a:r>
            <a:r>
              <a:rPr lang="en-US" dirty="0"/>
              <a:t> We used it in direct current, a capacitor charges up to its supply voltage but blocks the flow of current through it because the dielectric of a capacitor is non-conductive and basically an insulator.</a:t>
            </a:r>
            <a:endParaRPr lang="en-IN" altLang="en-IN" dirty="0"/>
          </a:p>
        </p:txBody>
      </p:sp>
      <p:pic>
        <p:nvPicPr>
          <p:cNvPr id="5" name="Picture 4">
            <a:extLst>
              <a:ext uri="{FF2B5EF4-FFF2-40B4-BE49-F238E27FC236}">
                <a16:creationId xmlns:a16="http://schemas.microsoft.com/office/drawing/2014/main" id="{6F128556-91C7-2429-C381-972B38D01A85}"/>
              </a:ext>
            </a:extLst>
          </p:cNvPr>
          <p:cNvPicPr>
            <a:picLocks noChangeAspect="1"/>
          </p:cNvPicPr>
          <p:nvPr/>
        </p:nvPicPr>
        <p:blipFill>
          <a:blip r:embed="rId2"/>
          <a:stretch>
            <a:fillRect/>
          </a:stretch>
        </p:blipFill>
        <p:spPr>
          <a:xfrm rot="1159822">
            <a:off x="6505826" y="4132495"/>
            <a:ext cx="2124075" cy="2152650"/>
          </a:xfrm>
          <a:prstGeom prst="rect">
            <a:avLst/>
          </a:prstGeom>
        </p:spPr>
      </p:pic>
    </p:spTree>
    <p:extLst>
      <p:ext uri="{BB962C8B-B14F-4D97-AF65-F5344CB8AC3E}">
        <p14:creationId xmlns:p14="http://schemas.microsoft.com/office/powerpoint/2010/main" val="2618803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D40174-0F47-8C60-2D7B-812376B0A5BA}"/>
              </a:ext>
            </a:extLst>
          </p:cNvPr>
          <p:cNvSpPr>
            <a:spLocks noGrp="1"/>
          </p:cNvSpPr>
          <p:nvPr>
            <p:ph type="title"/>
          </p:nvPr>
        </p:nvSpPr>
        <p:spPr>
          <a:xfrm>
            <a:off x="1402081" y="624110"/>
            <a:ext cx="7132320" cy="1280890"/>
          </a:xfrm>
        </p:spPr>
        <p:txBody>
          <a:bodyPr numCol="1"/>
          <a:lstStyle/>
          <a:p>
            <a:r>
              <a:rPr lang="en-US" b="1" dirty="0">
                <a:latin typeface="Times New Roman" panose="02020603050405020304" pitchFamily="18" charset="0"/>
                <a:cs typeface="Times New Roman" panose="02020603050405020304" pitchFamily="18" charset="0"/>
              </a:rPr>
              <a:t>Hardware Used{4}</a:t>
            </a:r>
            <a:endParaRPr lang="en-IN" altLang="en-IN" dirty="0"/>
          </a:p>
        </p:txBody>
      </p:sp>
      <p:sp>
        <p:nvSpPr>
          <p:cNvPr id="5" name="Content Placeholder 2">
            <a:extLst>
              <a:ext uri="{FF2B5EF4-FFF2-40B4-BE49-F238E27FC236}">
                <a16:creationId xmlns:a16="http://schemas.microsoft.com/office/drawing/2014/main" id="{5128B2D6-0120-0BD4-956D-6434D5440574}"/>
              </a:ext>
            </a:extLst>
          </p:cNvPr>
          <p:cNvSpPr>
            <a:spLocks noGrp="1"/>
          </p:cNvSpPr>
          <p:nvPr>
            <p:ph idx="1"/>
          </p:nvPr>
        </p:nvSpPr>
        <p:spPr>
          <a:xfrm>
            <a:off x="775063" y="2142308"/>
            <a:ext cx="7689669" cy="3777622"/>
          </a:xfrm>
        </p:spPr>
        <p:txBody>
          <a:bodyPr numCol="1"/>
          <a:lstStyle/>
          <a:p>
            <a:pPr marL="457200" algn="just">
              <a:lnSpc>
                <a:spcPct val="107000"/>
              </a:lnSpc>
              <a:spcAft>
                <a:spcPts val="800"/>
              </a:spcAft>
              <a:tabLst>
                <a:tab pos="320040" algn="l"/>
              </a:tabLst>
            </a:pPr>
            <a:r>
              <a:rPr lang="en-US" b="1" dirty="0"/>
              <a:t>IC7805 : </a:t>
            </a:r>
            <a:r>
              <a:rPr lang="en-IN" altLang="en-IN" sz="1800" dirty="0">
                <a:solidFill>
                  <a:srgbClr val="222222"/>
                </a:solidFill>
                <a:effectLst/>
                <a:latin typeface="+mj-lt"/>
                <a:ea typeface="Times New Roman" panose="02020603050405020304" pitchFamily="18" charset="0"/>
                <a:cs typeface="Calibri" panose="020F0502020204030204" pitchFamily="34" charset="0"/>
              </a:rPr>
              <a:t>Voltage sources in a circuit may have fluctuations resulting in not providing fixed voltage outputs. A voltage regulator IC maintains the output voltage at a constant value. 7805 Voltage Regulator, a member of 78xx series of fixed linear voltage regulators used to maintain such fluctuations, is a popular voltage regulator integrated circuit (IC).</a:t>
            </a:r>
            <a:r>
              <a:rPr lang="en-IN" altLang="en-IN" dirty="0">
                <a:latin typeface="+mj-lt"/>
                <a:ea typeface="Times New Roman" panose="02020603050405020304" pitchFamily="18" charset="0"/>
                <a:cs typeface="Mangal" panose="02040503050203030202" pitchFamily="18" charset="0"/>
              </a:rPr>
              <a:t> </a:t>
            </a:r>
            <a:r>
              <a:rPr lang="en-IN" altLang="en-IN" sz="1800" dirty="0">
                <a:solidFill>
                  <a:srgbClr val="222222"/>
                </a:solidFill>
                <a:effectLst/>
                <a:latin typeface="+mj-lt"/>
                <a:ea typeface="Times New Roman" panose="02020603050405020304" pitchFamily="18" charset="0"/>
                <a:cs typeface="Calibri" panose="020F0502020204030204" pitchFamily="34" charset="0"/>
              </a:rPr>
              <a:t>The xx in 78xx indicates the output voltage it provides. 7805 IC provides +5 volts regulated power supply with provisions to add a heat sink.</a:t>
            </a:r>
            <a:endParaRPr lang="en-IN" altLang="en-IN" sz="1800" dirty="0">
              <a:effectLst/>
              <a:latin typeface="+mj-lt"/>
              <a:ea typeface="Calibri" panose="020F0502020204030204" pitchFamily="34" charset="0"/>
              <a:cs typeface="Mangal" panose="02040503050203030202" pitchFamily="18" charset="0"/>
            </a:endParaRPr>
          </a:p>
          <a:p>
            <a:pPr algn="just"/>
            <a:endParaRPr lang="en-IN" altLang="en-IN" dirty="0">
              <a:latin typeface="+mj-lt"/>
            </a:endParaRPr>
          </a:p>
        </p:txBody>
      </p:sp>
      <p:pic>
        <p:nvPicPr>
          <p:cNvPr id="8" name="Picture 7">
            <a:extLst>
              <a:ext uri="{FF2B5EF4-FFF2-40B4-BE49-F238E27FC236}">
                <a16:creationId xmlns:a16="http://schemas.microsoft.com/office/drawing/2014/main" id="{20A559D8-E232-D9EE-E68C-994B6992671F}"/>
              </a:ext>
            </a:extLst>
          </p:cNvPr>
          <p:cNvPicPr>
            <a:picLocks noChangeAspect="1"/>
          </p:cNvPicPr>
          <p:nvPr/>
        </p:nvPicPr>
        <p:blipFill>
          <a:blip r:embed="rId2"/>
          <a:stretch>
            <a:fillRect/>
          </a:stretch>
        </p:blipFill>
        <p:spPr>
          <a:xfrm>
            <a:off x="5901530" y="4566583"/>
            <a:ext cx="2764749" cy="2014691"/>
          </a:xfrm>
          <a:prstGeom prst="rect">
            <a:avLst/>
          </a:prstGeom>
        </p:spPr>
      </p:pic>
    </p:spTree>
    <p:extLst>
      <p:ext uri="{BB962C8B-B14F-4D97-AF65-F5344CB8AC3E}">
        <p14:creationId xmlns:p14="http://schemas.microsoft.com/office/powerpoint/2010/main" val="635185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D40174-0F47-8C60-2D7B-812376B0A5BA}"/>
              </a:ext>
            </a:extLst>
          </p:cNvPr>
          <p:cNvSpPr>
            <a:spLocks noGrp="1"/>
          </p:cNvSpPr>
          <p:nvPr>
            <p:ph type="title"/>
          </p:nvPr>
        </p:nvSpPr>
        <p:spPr>
          <a:xfrm>
            <a:off x="1402081" y="624110"/>
            <a:ext cx="7132320" cy="1280890"/>
          </a:xfrm>
        </p:spPr>
        <p:txBody>
          <a:bodyPr numCol="1"/>
          <a:lstStyle/>
          <a:p>
            <a:r>
              <a:rPr lang="en-US" b="1" dirty="0">
                <a:latin typeface="Times New Roman" panose="02020603050405020304" pitchFamily="18" charset="0"/>
                <a:cs typeface="Times New Roman" panose="02020603050405020304" pitchFamily="18" charset="0"/>
              </a:rPr>
              <a:t>Hardware Used{5}</a:t>
            </a:r>
            <a:endParaRPr lang="en-IN" altLang="en-IN" dirty="0"/>
          </a:p>
        </p:txBody>
      </p:sp>
      <p:sp>
        <p:nvSpPr>
          <p:cNvPr id="5" name="Content Placeholder 2">
            <a:extLst>
              <a:ext uri="{FF2B5EF4-FFF2-40B4-BE49-F238E27FC236}">
                <a16:creationId xmlns:a16="http://schemas.microsoft.com/office/drawing/2014/main" id="{5128B2D6-0120-0BD4-956D-6434D5440574}"/>
              </a:ext>
            </a:extLst>
          </p:cNvPr>
          <p:cNvSpPr>
            <a:spLocks noGrp="1"/>
          </p:cNvSpPr>
          <p:nvPr>
            <p:ph idx="1"/>
          </p:nvPr>
        </p:nvSpPr>
        <p:spPr>
          <a:xfrm>
            <a:off x="775063" y="2142308"/>
            <a:ext cx="7689669" cy="3777622"/>
          </a:xfrm>
        </p:spPr>
        <p:txBody>
          <a:bodyPr numCol="1"/>
          <a:lstStyle/>
          <a:p>
            <a:pPr marL="457200" algn="just">
              <a:lnSpc>
                <a:spcPct val="107000"/>
              </a:lnSpc>
              <a:spcAft>
                <a:spcPts val="800"/>
              </a:spcAft>
              <a:tabLst>
                <a:tab pos="320040" algn="l"/>
              </a:tabLst>
            </a:pPr>
            <a:r>
              <a:rPr lang="en-US" b="1" dirty="0"/>
              <a:t>Resistor : </a:t>
            </a:r>
            <a:r>
              <a:rPr lang="en-US" b="0" dirty="0">
                <a:solidFill>
                  <a:srgbClr val="464646"/>
                </a:solidFill>
                <a:effectLst/>
                <a:latin typeface="+mj-lt"/>
              </a:rPr>
              <a:t>A resistor is a passive electrical component with the primary function to limit the flow of electric current</a:t>
            </a:r>
            <a:r>
              <a:rPr lang="en-US" b="0" i="1" dirty="0">
                <a:solidFill>
                  <a:srgbClr val="464646"/>
                </a:solidFill>
                <a:effectLst/>
                <a:latin typeface="PT Sans" panose="020B0604020202020204" pitchFamily="34" charset="0"/>
              </a:rPr>
              <a:t>.</a:t>
            </a:r>
            <a:r>
              <a:rPr lang="en-IN" altLang="en-IN" b="0" dirty="0">
                <a:solidFill>
                  <a:srgbClr val="464646"/>
                </a:solidFill>
                <a:latin typeface="+mj-lt"/>
              </a:rPr>
              <a:t>I</a:t>
            </a:r>
            <a:r>
              <a:rPr lang="en-IN" altLang="en-IN" dirty="0">
                <a:solidFill>
                  <a:srgbClr val="464646"/>
                </a:solidFill>
                <a:effectLst/>
                <a:latin typeface="+mj-lt"/>
              </a:rPr>
              <a:t>t</a:t>
            </a:r>
            <a:r>
              <a:rPr lang="en-IN" altLang="en-IN" sz="1800" dirty="0">
                <a:effectLst/>
                <a:latin typeface="+mj-lt"/>
                <a:ea typeface="Times New Roman" panose="02020603050405020304" pitchFamily="18" charset="0"/>
              </a:rPr>
              <a:t> absorbs electrical energy, reduces the voltage, impedes the flow of current, and releases it as heat. In today's electronics world, heat dissipation is typically a fraction of a watt. </a:t>
            </a:r>
            <a:endParaRPr lang="en-IN" altLang="en-IN" dirty="0">
              <a:latin typeface="+mj-lt"/>
            </a:endParaRPr>
          </a:p>
        </p:txBody>
      </p:sp>
      <p:pic>
        <p:nvPicPr>
          <p:cNvPr id="3" name="Picture 2">
            <a:extLst>
              <a:ext uri="{FF2B5EF4-FFF2-40B4-BE49-F238E27FC236}">
                <a16:creationId xmlns:a16="http://schemas.microsoft.com/office/drawing/2014/main" id="{8D871E1D-93EF-F111-2262-7A9F9FA32E64}"/>
              </a:ext>
            </a:extLst>
          </p:cNvPr>
          <p:cNvPicPr>
            <a:picLocks noChangeAspect="1"/>
          </p:cNvPicPr>
          <p:nvPr/>
        </p:nvPicPr>
        <p:blipFill>
          <a:blip r:embed="rId2"/>
          <a:stretch>
            <a:fillRect/>
          </a:stretch>
        </p:blipFill>
        <p:spPr>
          <a:xfrm>
            <a:off x="4648687" y="4128667"/>
            <a:ext cx="3885714" cy="2028571"/>
          </a:xfrm>
          <a:prstGeom prst="rect">
            <a:avLst/>
          </a:prstGeom>
        </p:spPr>
      </p:pic>
    </p:spTree>
    <p:extLst>
      <p:ext uri="{BB962C8B-B14F-4D97-AF65-F5344CB8AC3E}">
        <p14:creationId xmlns:p14="http://schemas.microsoft.com/office/powerpoint/2010/main" val="802150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6893" y="650236"/>
            <a:ext cx="6589199" cy="1280890"/>
          </a:xfrm>
        </p:spPr>
        <p:txBody>
          <a:bodyPr numCol="1"/>
          <a:lstStyle/>
          <a:p>
            <a:r>
              <a:rPr lang="en-US" b="1" dirty="0">
                <a:latin typeface="Times New Roman" panose="02020603050405020304" pitchFamily="18" charset="0"/>
                <a:cs typeface="Times New Roman" panose="02020603050405020304" pitchFamily="18" charset="0"/>
              </a:rPr>
              <a:t>Hardware Used{6}</a:t>
            </a:r>
            <a:endParaRPr lang="en-IN" altLang="en-IN" dirty="0"/>
          </a:p>
        </p:txBody>
      </p:sp>
      <p:sp>
        <p:nvSpPr>
          <p:cNvPr id="3" name="Content Placeholder 2"/>
          <p:cNvSpPr>
            <a:spLocks noGrp="1"/>
          </p:cNvSpPr>
          <p:nvPr>
            <p:ph idx="1"/>
          </p:nvPr>
        </p:nvSpPr>
        <p:spPr>
          <a:xfrm>
            <a:off x="1062848" y="2020388"/>
            <a:ext cx="6992580" cy="3777622"/>
          </a:xfrm>
        </p:spPr>
        <p:txBody>
          <a:bodyPr numCol="1"/>
          <a:lstStyle/>
          <a:p>
            <a:r>
              <a:rPr lang="en-US" b="1" dirty="0"/>
              <a:t>Water pump</a:t>
            </a:r>
            <a:r>
              <a:rPr lang="en-US" dirty="0"/>
              <a:t>: The DC 3-6 V Mini Micro Submersible Water Pump is a low cost, small size Submersible Pump Motor. It operates from a 2.5 ~ 6V power supply. It can take up to 120 liters per hour with a very low current consumption of 220mA. Just connect the tube pipe to the motor outlet, submerge it in water, and power it.</a:t>
            </a:r>
            <a:endParaRPr lang="en-IN" alt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1492" y="4084320"/>
            <a:ext cx="4093030" cy="2319885"/>
          </a:xfrm>
          <a:prstGeom prst="roundRect">
            <a:avLst>
              <a:gd name="adj" fmla="val 8594"/>
            </a:avLst>
          </a:prstGeom>
          <a:solidFill>
            <a:srgbClr val="FFFFFF">
              <a:shade val="85000"/>
            </a:srgbClr>
          </a:solidFill>
          <a:ln>
            <a:noFill/>
          </a:ln>
          <a:effectLst>
            <a:glow rad="139700">
              <a:schemeClr val="accent2">
                <a:satMod val="175000"/>
                <a:alpha val="40000"/>
              </a:schemeClr>
            </a:glow>
            <a:reflection blurRad="12700" stA="38000" endPos="28000" dist="5000" dir="5400000" sy="-100000" algn="bl" rotWithShape="0"/>
          </a:effectLst>
          <a:scene3d>
            <a:camera prst="perspectiveLeft"/>
            <a:lightRig rig="threePt" dir="t"/>
          </a:scene3d>
        </p:spPr>
      </p:pic>
    </p:spTree>
    <p:extLst>
      <p:ext uri="{BB962C8B-B14F-4D97-AF65-F5344CB8AC3E}">
        <p14:creationId xmlns:p14="http://schemas.microsoft.com/office/powerpoint/2010/main" val="2776664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035" y="624110"/>
            <a:ext cx="7280366" cy="1280890"/>
          </a:xfrm>
        </p:spPr>
        <p:txBody>
          <a:bodyPr numCol="1"/>
          <a:lstStyle/>
          <a:p>
            <a:r>
              <a:rPr lang="en-US" b="1" dirty="0">
                <a:latin typeface="Times New Roman" panose="02020603050405020304" pitchFamily="18" charset="0"/>
                <a:cs typeface="Times New Roman" panose="02020603050405020304" pitchFamily="18" charset="0"/>
              </a:rPr>
              <a:t>Software Used{1}</a:t>
            </a:r>
            <a:endParaRPr lang="en-IN" altLang="en-IN" dirty="0"/>
          </a:p>
        </p:txBody>
      </p:sp>
      <p:sp>
        <p:nvSpPr>
          <p:cNvPr id="3" name="Content Placeholder 2"/>
          <p:cNvSpPr>
            <a:spLocks noGrp="1"/>
          </p:cNvSpPr>
          <p:nvPr>
            <p:ph idx="1"/>
          </p:nvPr>
        </p:nvSpPr>
        <p:spPr>
          <a:xfrm>
            <a:off x="731521" y="1842854"/>
            <a:ext cx="7802880" cy="3777622"/>
          </a:xfrm>
        </p:spPr>
        <p:txBody>
          <a:bodyPr numCol="1"/>
          <a:lstStyle/>
          <a:p>
            <a:pPr algn="just"/>
            <a:r>
              <a:rPr lang="en-US" b="1" dirty="0"/>
              <a:t>Arduino IDE: </a:t>
            </a:r>
            <a:r>
              <a:rPr lang="en-US" dirty="0"/>
              <a:t>Power up the Arduino by connecting USB cable to the computer, We will see the LED label on light up. Select the required part in software and upload the code to the Arduino, With respect to the code the output can be seen an serial monitor.</a:t>
            </a:r>
            <a:endParaRPr lang="en-IN" altLang="en-IN" dirty="0"/>
          </a:p>
        </p:txBody>
      </p:sp>
      <p:pic>
        <p:nvPicPr>
          <p:cNvPr id="6" name="Picture 5">
            <a:extLst>
              <a:ext uri="{FF2B5EF4-FFF2-40B4-BE49-F238E27FC236}">
                <a16:creationId xmlns:a16="http://schemas.microsoft.com/office/drawing/2014/main" id="{DB1814DB-7217-7B19-645E-47A095FC3A64}"/>
              </a:ext>
            </a:extLst>
          </p:cNvPr>
          <p:cNvPicPr>
            <a:picLocks noChangeAspect="1"/>
          </p:cNvPicPr>
          <p:nvPr/>
        </p:nvPicPr>
        <p:blipFill rotWithShape="1">
          <a:blip r:embed="rId2"/>
          <a:srcRect l="7048" t="4564" r="7740" b="11066"/>
          <a:stretch/>
        </p:blipFill>
        <p:spPr>
          <a:xfrm>
            <a:off x="5179995" y="3562053"/>
            <a:ext cx="3232484" cy="2671837"/>
          </a:xfrm>
          <a:prstGeom prst="rect">
            <a:avLst/>
          </a:prstGeom>
        </p:spPr>
      </p:pic>
      <p:pic>
        <p:nvPicPr>
          <p:cNvPr id="1028" name="Picture 4" descr="GitHub - arduino/Arduino: Arduino IDE 1.x">
            <a:extLst>
              <a:ext uri="{FF2B5EF4-FFF2-40B4-BE49-F238E27FC236}">
                <a16:creationId xmlns:a16="http://schemas.microsoft.com/office/drawing/2014/main" id="{6D31791D-2D4F-2D19-8D3A-7D49906C6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813604" y="5305325"/>
            <a:ext cx="1244469" cy="92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395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201" y="605637"/>
            <a:ext cx="6589199" cy="1280890"/>
          </a:xfrm>
        </p:spPr>
        <p:txBody>
          <a:bodyPr numCol="1"/>
          <a:lstStyle/>
          <a:p>
            <a:r>
              <a:rPr lang="en-US" b="1" dirty="0">
                <a:latin typeface="Times New Roman" panose="02020603050405020304" pitchFamily="18" charset="0"/>
                <a:cs typeface="Times New Roman" panose="02020603050405020304" pitchFamily="18" charset="0"/>
              </a:rPr>
              <a:t>Future scope</a:t>
            </a:r>
            <a:endParaRPr lang="en-IN" altLang="en-IN" b="1" strike="sngStrik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82222" y="1749793"/>
            <a:ext cx="7823200" cy="4230204"/>
          </a:xfrm>
        </p:spPr>
        <p:txBody>
          <a:bodyPr numCol="1"/>
          <a:lstStyle/>
          <a:p>
            <a:pPr marL="0" indent="0" algn="just">
              <a:buNone/>
            </a:pPr>
            <a:r>
              <a:rPr lang="en-US" b="1" dirty="0"/>
              <a:t>pH monitoring: </a:t>
            </a:r>
            <a:r>
              <a:rPr lang="en-US" dirty="0"/>
              <a:t>In the future we will add a feature that will determine the pH of water and ensure the user about the quality of water.</a:t>
            </a:r>
          </a:p>
        </p:txBody>
      </p:sp>
      <p:pic>
        <p:nvPicPr>
          <p:cNvPr id="4" name="Picture 2" descr="Mechanised Water Tank Cleaning Services in Delhi, Noida, Ghaziabad">
            <a:extLst>
              <a:ext uri="{FF2B5EF4-FFF2-40B4-BE49-F238E27FC236}">
                <a16:creationId xmlns:a16="http://schemas.microsoft.com/office/drawing/2014/main" id="{69BD2A03-B10A-0991-8398-48FAF6C99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10085" y="3429000"/>
            <a:ext cx="3751693" cy="2465011"/>
          </a:xfrm>
          <a:prstGeom prst="rect">
            <a:avLst/>
          </a:prstGeom>
          <a:noFill/>
          <a:effectLst>
            <a:glow rad="127000">
              <a:schemeClr val="accent2"/>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985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201" y="605637"/>
            <a:ext cx="6589199" cy="1280890"/>
          </a:xfrm>
        </p:spPr>
        <p:txBody>
          <a:bodyPr numCol="1"/>
          <a:lstStyle/>
          <a:p>
            <a:r>
              <a:rPr lang="en-US" b="1" dirty="0">
                <a:latin typeface="Times New Roman" panose="02020603050405020304" pitchFamily="18" charset="0"/>
                <a:cs typeface="Times New Roman" panose="02020603050405020304" pitchFamily="18" charset="0"/>
              </a:rPr>
              <a:t>Future scope</a:t>
            </a:r>
            <a:endParaRPr lang="en-IN" altLang="en-IN" b="1" strike="sngStrike"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82222" y="1749793"/>
            <a:ext cx="7823200" cy="4230204"/>
          </a:xfrm>
        </p:spPr>
        <p:txBody>
          <a:bodyPr numCol="1"/>
          <a:lstStyle/>
          <a:p>
            <a:pPr marL="0" indent="0" algn="just">
              <a:buNone/>
            </a:pPr>
            <a:r>
              <a:rPr lang="en-US" b="1" dirty="0"/>
              <a:t>Leakage detection: </a:t>
            </a:r>
            <a:r>
              <a:rPr lang="en-US" dirty="0"/>
              <a:t>This features is applied for only industrial area. This is not feasible for residential area. With the help of this feature we can detect the leakage of water and chemicals. Through this feature we can save water as well as any liquid.</a:t>
            </a:r>
            <a:endParaRPr lang="en-IN" altLang="en-IN" dirty="0"/>
          </a:p>
        </p:txBody>
      </p:sp>
      <p:pic>
        <p:nvPicPr>
          <p:cNvPr id="6" name="Picture 5">
            <a:extLst>
              <a:ext uri="{FF2B5EF4-FFF2-40B4-BE49-F238E27FC236}">
                <a16:creationId xmlns:a16="http://schemas.microsoft.com/office/drawing/2014/main" id="{F305C42F-8998-7D41-CEEC-C2FF12C609B4}"/>
              </a:ext>
            </a:extLst>
          </p:cNvPr>
          <p:cNvPicPr>
            <a:picLocks noChangeAspect="1"/>
          </p:cNvPicPr>
          <p:nvPr/>
        </p:nvPicPr>
        <p:blipFill>
          <a:blip r:embed="rId2"/>
          <a:stretch>
            <a:fillRect/>
          </a:stretch>
        </p:blipFill>
        <p:spPr>
          <a:xfrm>
            <a:off x="3845509" y="3727222"/>
            <a:ext cx="4688891" cy="2637501"/>
          </a:xfrm>
          <a:prstGeom prst="rect">
            <a:avLst/>
          </a:prstGeom>
          <a:ln w="127000" cap="rnd">
            <a:solidFill>
              <a:srgbClr val="FFFFFF"/>
            </a:solidFill>
          </a:ln>
          <a:effectLst>
            <a:glow rad="63500">
              <a:schemeClr val="accent2">
                <a:satMod val="175000"/>
                <a:alpha val="40000"/>
              </a:schemeClr>
            </a:glow>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91300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1" y="393700"/>
            <a:ext cx="6692900" cy="660400"/>
          </a:xfrm>
        </p:spPr>
        <p:txBody>
          <a:bodyPr numCol="1">
            <a:normAutofit fontScale="90000"/>
          </a:bodyPr>
          <a:lstStyle/>
          <a:p>
            <a:r>
              <a:rPr lang="en-US" dirty="0"/>
              <a:t>                Reference</a:t>
            </a:r>
          </a:p>
        </p:txBody>
      </p:sp>
      <p:sp>
        <p:nvSpPr>
          <p:cNvPr id="3" name="Text Placeholder 2"/>
          <p:cNvSpPr>
            <a:spLocks noGrp="1"/>
          </p:cNvSpPr>
          <p:nvPr>
            <p:ph type="body" idx="1"/>
          </p:nvPr>
        </p:nvSpPr>
        <p:spPr>
          <a:xfrm>
            <a:off x="1828801" y="1155700"/>
            <a:ext cx="6680200" cy="5422900"/>
          </a:xfrm>
        </p:spPr>
        <p:txBody>
          <a:bodyPr numCol="1">
            <a:normAutofit/>
          </a:bodyPr>
          <a:lstStyle/>
          <a:p>
            <a:pPr marL="457200" indent="-457200" algn="just">
              <a:buFont typeface="+mj-lt"/>
              <a:buAutoNum type="arabicPeriod"/>
            </a:pPr>
            <a:r>
              <a:rPr lang="en-IN" altLang="en-IN" sz="1600" b="0" i="0" dirty="0" err="1">
                <a:solidFill>
                  <a:srgbClr val="222222"/>
                </a:solidFill>
                <a:effectLst/>
                <a:latin typeface="Arial" panose="020B0604020202020204" pitchFamily="34" charset="0"/>
              </a:rPr>
              <a:t>Ratnadewi</a:t>
            </a:r>
            <a:r>
              <a:rPr lang="en-IN" altLang="en-IN" sz="1600" b="0" i="0" dirty="0">
                <a:solidFill>
                  <a:srgbClr val="222222"/>
                </a:solidFill>
                <a:effectLst/>
                <a:latin typeface="Arial" panose="020B0604020202020204" pitchFamily="34" charset="0"/>
              </a:rPr>
              <a:t>, R., </a:t>
            </a:r>
            <a:r>
              <a:rPr lang="en-IN" altLang="en-IN" sz="1600" b="0" i="0" dirty="0" err="1">
                <a:solidFill>
                  <a:srgbClr val="222222"/>
                </a:solidFill>
                <a:effectLst/>
                <a:latin typeface="Arial" panose="020B0604020202020204" pitchFamily="34" charset="0"/>
              </a:rPr>
              <a:t>Nurdiyanto</a:t>
            </a:r>
            <a:r>
              <a:rPr lang="en-IN" altLang="en-IN" sz="1600" b="0" i="0" dirty="0">
                <a:solidFill>
                  <a:srgbClr val="222222"/>
                </a:solidFill>
                <a:effectLst/>
                <a:latin typeface="Arial" panose="020B0604020202020204" pitchFamily="34" charset="0"/>
              </a:rPr>
              <a:t>, H., </a:t>
            </a:r>
            <a:r>
              <a:rPr lang="en-IN" altLang="en-IN" sz="1600" b="0" i="0" dirty="0" err="1">
                <a:solidFill>
                  <a:srgbClr val="222222"/>
                </a:solidFill>
                <a:effectLst/>
                <a:latin typeface="Arial" panose="020B0604020202020204" pitchFamily="34" charset="0"/>
              </a:rPr>
              <a:t>Najmurrokhman</a:t>
            </a:r>
            <a:r>
              <a:rPr lang="en-IN" altLang="en-IN" sz="1600" b="0" i="0" dirty="0">
                <a:solidFill>
                  <a:srgbClr val="222222"/>
                </a:solidFill>
                <a:effectLst/>
                <a:latin typeface="Arial" panose="020B0604020202020204" pitchFamily="34" charset="0"/>
              </a:rPr>
              <a:t>, A., Prabowo, C., </a:t>
            </a:r>
            <a:r>
              <a:rPr lang="en-IN" altLang="en-IN" sz="1600" b="0" i="0" dirty="0" err="1">
                <a:solidFill>
                  <a:srgbClr val="222222"/>
                </a:solidFill>
                <a:effectLst/>
                <a:latin typeface="Arial" panose="020B0604020202020204" pitchFamily="34" charset="0"/>
              </a:rPr>
              <a:t>Idmayanti</a:t>
            </a:r>
            <a:r>
              <a:rPr lang="en-IN" altLang="en-IN" sz="1600" b="0" i="0" dirty="0">
                <a:solidFill>
                  <a:srgbClr val="222222"/>
                </a:solidFill>
                <a:effectLst/>
                <a:latin typeface="Arial" panose="020B0604020202020204" pitchFamily="34" charset="0"/>
              </a:rPr>
              <a:t>, R., </a:t>
            </a:r>
            <a:r>
              <a:rPr lang="en-IN" altLang="en-IN" sz="1600" b="0" i="0" dirty="0" err="1">
                <a:solidFill>
                  <a:srgbClr val="222222"/>
                </a:solidFill>
                <a:effectLst/>
                <a:latin typeface="Arial" panose="020B0604020202020204" pitchFamily="34" charset="0"/>
              </a:rPr>
              <a:t>Eteruddin</a:t>
            </a:r>
            <a:r>
              <a:rPr lang="en-IN" altLang="en-IN" sz="1600" b="0" i="0" dirty="0">
                <a:solidFill>
                  <a:srgbClr val="222222"/>
                </a:solidFill>
                <a:effectLst/>
                <a:latin typeface="Arial" panose="020B0604020202020204" pitchFamily="34" charset="0"/>
              </a:rPr>
              <a:t>, H., ... &amp; Rahim, R. (2018, August). Control and Notification Automatic Water Pump with Arduino and SMS Gateway. In </a:t>
            </a:r>
            <a:r>
              <a:rPr lang="en-IN" altLang="en-IN" sz="1600" b="0" i="1" dirty="0">
                <a:solidFill>
                  <a:srgbClr val="222222"/>
                </a:solidFill>
                <a:effectLst/>
                <a:latin typeface="Arial" panose="020B0604020202020204" pitchFamily="34" charset="0"/>
              </a:rPr>
              <a:t>IOP Conference Series: Materials Science and Engineering</a:t>
            </a:r>
            <a:r>
              <a:rPr lang="en-IN" altLang="en-IN" sz="1600" b="0" i="0" dirty="0">
                <a:solidFill>
                  <a:srgbClr val="222222"/>
                </a:solidFill>
                <a:effectLst/>
                <a:latin typeface="Arial" panose="020B0604020202020204" pitchFamily="34" charset="0"/>
              </a:rPr>
              <a:t> (Vol. 407, No. 1, p. 012160). IOP Publishing.</a:t>
            </a:r>
          </a:p>
          <a:p>
            <a:pPr marL="457200" indent="-457200" algn="just">
              <a:buFont typeface="+mj-lt"/>
              <a:buAutoNum type="arabicPeriod"/>
            </a:pPr>
            <a:r>
              <a:rPr lang="en-IN" altLang="en-IN" sz="1600" b="0" i="0" dirty="0">
                <a:solidFill>
                  <a:srgbClr val="222222"/>
                </a:solidFill>
                <a:effectLst/>
                <a:latin typeface="Arial" panose="020B0604020202020204" pitchFamily="34" charset="0"/>
              </a:rPr>
              <a:t>Zaher, A. A., Al-</a:t>
            </a:r>
            <a:r>
              <a:rPr lang="en-IN" altLang="en-IN" sz="1600" b="0" i="0" dirty="0" err="1">
                <a:solidFill>
                  <a:srgbClr val="222222"/>
                </a:solidFill>
                <a:effectLst/>
                <a:latin typeface="Arial" panose="020B0604020202020204" pitchFamily="34" charset="0"/>
              </a:rPr>
              <a:t>Refaei</a:t>
            </a:r>
            <a:r>
              <a:rPr lang="en-IN" altLang="en-IN" sz="1600" b="0" i="0" dirty="0">
                <a:solidFill>
                  <a:srgbClr val="222222"/>
                </a:solidFill>
                <a:effectLst/>
                <a:latin typeface="Arial" panose="020B0604020202020204" pitchFamily="34" charset="0"/>
              </a:rPr>
              <a:t>, A., Al-</a:t>
            </a:r>
            <a:r>
              <a:rPr lang="en-IN" altLang="en-IN" sz="1600" b="0" i="0" dirty="0" err="1">
                <a:solidFill>
                  <a:srgbClr val="222222"/>
                </a:solidFill>
                <a:effectLst/>
                <a:latin typeface="Arial" panose="020B0604020202020204" pitchFamily="34" charset="0"/>
              </a:rPr>
              <a:t>Enezi</a:t>
            </a:r>
            <a:r>
              <a:rPr lang="en-IN" altLang="en-IN" sz="1600" b="0" i="0" dirty="0">
                <a:solidFill>
                  <a:srgbClr val="222222"/>
                </a:solidFill>
                <a:effectLst/>
                <a:latin typeface="Arial" panose="020B0604020202020204" pitchFamily="34" charset="0"/>
              </a:rPr>
              <a:t>, A., &amp; Al-</a:t>
            </a:r>
            <a:r>
              <a:rPr lang="en-IN" altLang="en-IN" sz="1600" b="0" i="0" dirty="0" err="1">
                <a:solidFill>
                  <a:srgbClr val="222222"/>
                </a:solidFill>
                <a:effectLst/>
                <a:latin typeface="Arial" panose="020B0604020202020204" pitchFamily="34" charset="0"/>
              </a:rPr>
              <a:t>Azemi</a:t>
            </a:r>
            <a:r>
              <a:rPr lang="en-IN" altLang="en-IN" sz="1600" b="0" i="0" dirty="0">
                <a:solidFill>
                  <a:srgbClr val="222222"/>
                </a:solidFill>
                <a:effectLst/>
                <a:latin typeface="Arial" panose="020B0604020202020204" pitchFamily="34" charset="0"/>
              </a:rPr>
              <a:t>, T. (2021, November). Smart Domestic Water Management System. In </a:t>
            </a:r>
            <a:r>
              <a:rPr lang="en-IN" altLang="en-IN" sz="1600" b="0" i="1" dirty="0">
                <a:solidFill>
                  <a:srgbClr val="222222"/>
                </a:solidFill>
                <a:effectLst/>
                <a:latin typeface="Arial" panose="020B0604020202020204" pitchFamily="34" charset="0"/>
              </a:rPr>
              <a:t>2021 IEEE International Conference on Internet of Things and Intelligence Systems (</a:t>
            </a:r>
            <a:r>
              <a:rPr lang="en-IN" altLang="en-IN" sz="1600" b="0" i="1" dirty="0" err="1">
                <a:solidFill>
                  <a:srgbClr val="222222"/>
                </a:solidFill>
                <a:effectLst/>
                <a:latin typeface="Arial" panose="020B0604020202020204" pitchFamily="34" charset="0"/>
              </a:rPr>
              <a:t>IoTaIS</a:t>
            </a:r>
            <a:r>
              <a:rPr lang="en-IN" altLang="en-IN" sz="1600" b="0" i="1" dirty="0">
                <a:solidFill>
                  <a:srgbClr val="222222"/>
                </a:solidFill>
                <a:effectLst/>
                <a:latin typeface="Arial" panose="020B0604020202020204" pitchFamily="34" charset="0"/>
              </a:rPr>
              <a:t>)</a:t>
            </a:r>
            <a:r>
              <a:rPr lang="en-IN" altLang="en-IN" sz="1600" b="0" i="0" dirty="0">
                <a:solidFill>
                  <a:srgbClr val="222222"/>
                </a:solidFill>
                <a:effectLst/>
                <a:latin typeface="Arial" panose="020B0604020202020204" pitchFamily="34" charset="0"/>
              </a:rPr>
              <a:t> (pp. 241-246). IEEE. </a:t>
            </a:r>
          </a:p>
          <a:p>
            <a:pPr marL="457200" indent="-457200" algn="just">
              <a:buFont typeface="+mj-lt"/>
              <a:buAutoNum type="arabicPeriod"/>
            </a:pPr>
            <a:r>
              <a:rPr lang="en-IN" altLang="en-IN" sz="1600" b="0" i="0" dirty="0">
                <a:solidFill>
                  <a:srgbClr val="222222"/>
                </a:solidFill>
                <a:effectLst/>
                <a:latin typeface="Arial" panose="020B0604020202020204" pitchFamily="34" charset="0"/>
              </a:rPr>
              <a:t>Sunmonu, R., </a:t>
            </a:r>
            <a:r>
              <a:rPr lang="en-IN" altLang="en-IN" sz="1600" b="0" i="0" dirty="0" err="1">
                <a:solidFill>
                  <a:srgbClr val="222222"/>
                </a:solidFill>
                <a:effectLst/>
                <a:latin typeface="Arial" panose="020B0604020202020204" pitchFamily="34" charset="0"/>
              </a:rPr>
              <a:t>Aduramo</a:t>
            </a:r>
            <a:r>
              <a:rPr lang="en-IN" altLang="en-IN" sz="1600" b="0" i="0" dirty="0">
                <a:solidFill>
                  <a:srgbClr val="222222"/>
                </a:solidFill>
                <a:effectLst/>
                <a:latin typeface="Arial" panose="020B0604020202020204" pitchFamily="34" charset="0"/>
              </a:rPr>
              <a:t>, S., </a:t>
            </a:r>
            <a:r>
              <a:rPr lang="en-IN" altLang="en-IN" sz="1600" b="0" i="0" dirty="0" err="1">
                <a:solidFill>
                  <a:srgbClr val="222222"/>
                </a:solidFill>
                <a:effectLst/>
                <a:latin typeface="Arial" panose="020B0604020202020204" pitchFamily="34" charset="0"/>
              </a:rPr>
              <a:t>Abdulai</a:t>
            </a:r>
            <a:r>
              <a:rPr lang="en-IN" altLang="en-IN" sz="1600" b="0" i="0" dirty="0">
                <a:solidFill>
                  <a:srgbClr val="222222"/>
                </a:solidFill>
                <a:effectLst/>
                <a:latin typeface="Arial" panose="020B0604020202020204" pitchFamily="34" charset="0"/>
              </a:rPr>
              <a:t>, O. S., &amp; </a:t>
            </a:r>
            <a:r>
              <a:rPr lang="en-IN" altLang="en-IN" sz="1600" b="0" i="0" dirty="0" err="1">
                <a:solidFill>
                  <a:srgbClr val="222222"/>
                </a:solidFill>
                <a:effectLst/>
                <a:latin typeface="Arial" panose="020B0604020202020204" pitchFamily="34" charset="0"/>
              </a:rPr>
              <a:t>Agboola</a:t>
            </a:r>
            <a:r>
              <a:rPr lang="en-IN" altLang="en-IN" sz="1600" b="0" i="0" dirty="0">
                <a:solidFill>
                  <a:srgbClr val="222222"/>
                </a:solidFill>
                <a:effectLst/>
                <a:latin typeface="Arial" panose="020B0604020202020204" pitchFamily="34" charset="0"/>
              </a:rPr>
              <a:t>, E. A. (2017). Development of an Ultrasonic Sensor Based Water Level Indicator With Pump Switching Technique. </a:t>
            </a:r>
            <a:r>
              <a:rPr lang="en-IN" altLang="en-IN" sz="1600" b="0" i="1" dirty="0">
                <a:solidFill>
                  <a:srgbClr val="222222"/>
                </a:solidFill>
                <a:effectLst/>
                <a:latin typeface="Arial" panose="020B0604020202020204" pitchFamily="34" charset="0"/>
              </a:rPr>
              <a:t>J. </a:t>
            </a:r>
            <a:r>
              <a:rPr lang="en-IN" altLang="en-IN" sz="1600" b="0" i="1" dirty="0" err="1">
                <a:solidFill>
                  <a:srgbClr val="222222"/>
                </a:solidFill>
                <a:effectLst/>
                <a:latin typeface="Arial" panose="020B0604020202020204" pitchFamily="34" charset="0"/>
              </a:rPr>
              <a:t>Electr</a:t>
            </a:r>
            <a:r>
              <a:rPr lang="en-IN" altLang="en-IN" sz="1600" b="0" i="1" dirty="0">
                <a:solidFill>
                  <a:srgbClr val="222222"/>
                </a:solidFill>
                <a:effectLst/>
                <a:latin typeface="Arial" panose="020B0604020202020204" pitchFamily="34" charset="0"/>
              </a:rPr>
              <a:t>. Eng</a:t>
            </a:r>
            <a:r>
              <a:rPr lang="en-IN" altLang="en-IN" sz="1600" b="0" i="0" dirty="0">
                <a:solidFill>
                  <a:srgbClr val="222222"/>
                </a:solidFill>
                <a:effectLst/>
                <a:latin typeface="Arial" panose="020B0604020202020204" pitchFamily="34" charset="0"/>
              </a:rPr>
              <a:t>.</a:t>
            </a:r>
          </a:p>
          <a:p>
            <a:pPr marL="457200" indent="-457200" algn="just">
              <a:buFont typeface="+mj-lt"/>
              <a:buAutoNum type="arabicPeriod"/>
            </a:pPr>
            <a:r>
              <a:rPr lang="en-IN" altLang="en-IN" sz="1600" b="0" i="0" dirty="0">
                <a:solidFill>
                  <a:srgbClr val="222222"/>
                </a:solidFill>
                <a:effectLst/>
                <a:latin typeface="Arial" panose="020B0604020202020204" pitchFamily="34" charset="0"/>
              </a:rPr>
              <a:t>Reddy, P. J. P., </a:t>
            </a:r>
            <a:r>
              <a:rPr lang="en-IN" altLang="en-IN" sz="1600" b="0" i="0" dirty="0" err="1">
                <a:solidFill>
                  <a:srgbClr val="222222"/>
                </a:solidFill>
                <a:effectLst/>
                <a:latin typeface="Arial" panose="020B0604020202020204" pitchFamily="34" charset="0"/>
              </a:rPr>
              <a:t>Viswanadh</a:t>
            </a:r>
            <a:r>
              <a:rPr lang="en-IN" altLang="en-IN" sz="1600" b="0" i="0" dirty="0">
                <a:solidFill>
                  <a:srgbClr val="222222"/>
                </a:solidFill>
                <a:effectLst/>
                <a:latin typeface="Arial" panose="020B0604020202020204" pitchFamily="34" charset="0"/>
              </a:rPr>
              <a:t>, G., &amp; Singh, S. K. (2021, April). IOT based Smart Water Pump Switch. In </a:t>
            </a:r>
            <a:r>
              <a:rPr lang="en-IN" altLang="en-IN" sz="1600" b="0" i="1" dirty="0">
                <a:solidFill>
                  <a:srgbClr val="222222"/>
                </a:solidFill>
                <a:effectLst/>
                <a:latin typeface="Arial" panose="020B0604020202020204" pitchFamily="34" charset="0"/>
              </a:rPr>
              <a:t>2021 2nd International Conference on Intelligent Engineering and Management (ICIEM)</a:t>
            </a:r>
            <a:r>
              <a:rPr lang="en-IN" altLang="en-IN" sz="1600" b="0" i="0" dirty="0">
                <a:solidFill>
                  <a:srgbClr val="222222"/>
                </a:solidFill>
                <a:effectLst/>
                <a:latin typeface="Arial" panose="020B0604020202020204" pitchFamily="34" charset="0"/>
              </a:rPr>
              <a:t> (pp. 534-538). IEEE.</a:t>
            </a:r>
          </a:p>
          <a:p>
            <a:pPr marL="457200" indent="-457200" algn="just">
              <a:buFont typeface="+mj-lt"/>
              <a:buAutoNum type="arabicPeriod"/>
            </a:pPr>
            <a:r>
              <a:rPr lang="en-GB" altLang="en-GB" sz="1600" b="0" i="0" dirty="0" err="1">
                <a:solidFill>
                  <a:srgbClr val="222222"/>
                </a:solidFill>
                <a:effectLst/>
                <a:latin typeface="Arial" panose="020B0604020202020204" pitchFamily="34" charset="0"/>
              </a:rPr>
              <a:t>Lohani</a:t>
            </a:r>
            <a:r>
              <a:rPr lang="en-GB" altLang="en-GB" sz="1600" b="0" i="0" dirty="0">
                <a:solidFill>
                  <a:srgbClr val="222222"/>
                </a:solidFill>
                <a:effectLst/>
                <a:latin typeface="Arial" panose="020B0604020202020204" pitchFamily="34" charset="0"/>
              </a:rPr>
              <a:t>, R. K. DESIGN &amp; DEVELOPMENT OF WATER MANAGEMENT SYSTEM.</a:t>
            </a:r>
            <a:endParaRPr lang="en-IN" altLang="en-IN" sz="1600" b="0" i="0" dirty="0">
              <a:solidFill>
                <a:srgbClr val="222222"/>
              </a:solidFill>
              <a:effectLst/>
              <a:latin typeface="Arial" panose="020B0604020202020204" pitchFamily="34" charset="0"/>
            </a:endParaRPr>
          </a:p>
          <a:p>
            <a:pPr marL="457200" indent="-457200" algn="just">
              <a:buFont typeface="+mj-lt"/>
              <a:buAutoNum type="arabicPeriod"/>
            </a:pPr>
            <a:endParaRPr lang="en-US" sz="1600" dirty="0"/>
          </a:p>
        </p:txBody>
      </p:sp>
    </p:spTree>
    <p:extLst>
      <p:ext uri="{BB962C8B-B14F-4D97-AF65-F5344CB8AC3E}">
        <p14:creationId xmlns:p14="http://schemas.microsoft.com/office/powerpoint/2010/main" val="1629615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ACF563-A520-FBDF-4762-166B9F47E85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49000"/>
                    </a14:imgEffect>
                    <a14:imgEffect>
                      <a14:saturation sat="398000"/>
                    </a14:imgEffect>
                    <a14:imgEffect>
                      <a14:brightnessContrast bright="11000" contrast="25000"/>
                    </a14:imgEffect>
                  </a14:imgLayer>
                </a14:imgProps>
              </a:ext>
            </a:extLst>
          </a:blip>
          <a:stretch>
            <a:fillRect/>
          </a:stretch>
        </p:blipFill>
        <p:spPr>
          <a:xfrm>
            <a:off x="791424" y="1281074"/>
            <a:ext cx="7555992" cy="4533595"/>
          </a:xfrm>
          <a:prstGeom prst="rect">
            <a:avLst/>
          </a:prstGeom>
        </p:spPr>
      </p:pic>
      <p:sp>
        <p:nvSpPr>
          <p:cNvPr id="4" name="Rectangle 3"/>
          <p:cNvSpPr/>
          <p:nvPr/>
        </p:nvSpPr>
        <p:spPr>
          <a:xfrm>
            <a:off x="2421411" y="2967335"/>
            <a:ext cx="4301178" cy="923330"/>
          </a:xfrm>
          <a:prstGeom prst="rect">
            <a:avLst/>
          </a:prstGeom>
          <a:noFill/>
        </p:spPr>
        <p:txBody>
          <a:bodyPr wrap="none" lIns="91440" tIns="45720" rIns="91440" bIns="45720" numCol="1">
            <a:spAutoFit/>
          </a:bodyPr>
          <a:lstStyle/>
          <a:p>
            <a:pPr algn="ctr"/>
            <a:r>
              <a:rPr lang="en-US" sz="5400" b="1" dirty="0">
                <a:ln w="22225">
                  <a:solidFill>
                    <a:schemeClr val="accent2"/>
                  </a:solidFill>
                  <a:prstDash val="solid"/>
                </a:ln>
                <a:solidFill>
                  <a:schemeClr val="accent2">
                    <a:lumMod val="40000"/>
                    <a:lumOff val="60000"/>
                  </a:schemeClr>
                </a:solidFill>
              </a:rPr>
              <a:t>THANK YOU</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418687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7217" y="534933"/>
            <a:ext cx="6589199" cy="1280890"/>
          </a:xfrm>
        </p:spPr>
        <p:txBody>
          <a:bodyPr numCol="1"/>
          <a:lstStyle/>
          <a:p>
            <a:pPr algn="ctr"/>
            <a:r>
              <a:rPr lang="en-IN" altLang="en-IN" sz="3200" b="1" dirty="0">
                <a:latin typeface="Times New Roman" panose="02020603050405020304" pitchFamily="18" charset="0"/>
                <a:cs typeface="Times New Roman" panose="02020603050405020304" pitchFamily="18" charset="0"/>
              </a:rPr>
              <a:t>OUTLINE</a:t>
            </a:r>
          </a:p>
        </p:txBody>
      </p:sp>
      <p:sp>
        <p:nvSpPr>
          <p:cNvPr id="7" name="Content Placeholder 6"/>
          <p:cNvSpPr>
            <a:spLocks noGrp="1"/>
          </p:cNvSpPr>
          <p:nvPr>
            <p:ph idx="1"/>
          </p:nvPr>
        </p:nvSpPr>
        <p:spPr>
          <a:xfrm>
            <a:off x="1553098" y="1905000"/>
            <a:ext cx="6591985" cy="3777622"/>
          </a:xfrm>
        </p:spPr>
        <p:txBody>
          <a:bodyPr numCol="1">
            <a:normAutofit fontScale="92500" lnSpcReduction="20000"/>
          </a:bodyPr>
          <a:lstStyle/>
          <a:p>
            <a:r>
              <a:rPr lang="en-US" sz="2000" dirty="0"/>
              <a:t>Introduction</a:t>
            </a:r>
          </a:p>
          <a:p>
            <a:r>
              <a:rPr lang="en-US" sz="2000" dirty="0"/>
              <a:t>Literature Survey</a:t>
            </a:r>
            <a:endParaRPr lang="en-IN" altLang="en-IN" sz="2000" dirty="0"/>
          </a:p>
          <a:p>
            <a:r>
              <a:rPr lang="en-US" sz="2000" dirty="0"/>
              <a:t>Motivation</a:t>
            </a:r>
          </a:p>
          <a:p>
            <a:r>
              <a:rPr lang="en-US" sz="2000" dirty="0"/>
              <a:t>Project Planning and Management</a:t>
            </a:r>
          </a:p>
          <a:p>
            <a:r>
              <a:rPr lang="en-US" sz="2000" dirty="0"/>
              <a:t>Problem statement</a:t>
            </a:r>
          </a:p>
          <a:p>
            <a:r>
              <a:rPr lang="en-US" sz="2000" dirty="0"/>
              <a:t>Methodologies </a:t>
            </a:r>
          </a:p>
          <a:p>
            <a:r>
              <a:rPr lang="en-US" sz="2000" dirty="0"/>
              <a:t>Features</a:t>
            </a:r>
          </a:p>
          <a:p>
            <a:r>
              <a:rPr lang="en-US" sz="2000" dirty="0"/>
              <a:t>Hardware/Software Used</a:t>
            </a:r>
          </a:p>
          <a:p>
            <a:r>
              <a:rPr lang="en-US" sz="2000" dirty="0"/>
              <a:t>Future Scope</a:t>
            </a:r>
          </a:p>
          <a:p>
            <a:r>
              <a:rPr lang="en-US" sz="2000" dirty="0"/>
              <a:t>References </a:t>
            </a:r>
            <a:endParaRPr lang="en-IN" altLang="en-IN" sz="2000" dirty="0"/>
          </a:p>
          <a:p>
            <a:endParaRPr lang="en-US" sz="2000" dirty="0"/>
          </a:p>
        </p:txBody>
      </p:sp>
      <p:pic>
        <p:nvPicPr>
          <p:cNvPr id="4" name="Picture 3">
            <a:extLst>
              <a:ext uri="{FF2B5EF4-FFF2-40B4-BE49-F238E27FC236}">
                <a16:creationId xmlns:a16="http://schemas.microsoft.com/office/drawing/2014/main" id="{383D212C-DF92-F8BA-9CBC-D664485AD5FA}"/>
              </a:ext>
            </a:extLst>
          </p:cNvPr>
          <p:cNvPicPr>
            <a:picLocks noChangeAspect="1"/>
          </p:cNvPicPr>
          <p:nvPr/>
        </p:nvPicPr>
        <p:blipFill>
          <a:blip r:embed="rId2"/>
          <a:stretch>
            <a:fillRect/>
          </a:stretch>
        </p:blipFill>
        <p:spPr>
          <a:xfrm rot="162103">
            <a:off x="5555179" y="4079479"/>
            <a:ext cx="3437751" cy="25783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59528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a:t>Introduction to the Project</a:t>
            </a:r>
            <a:endParaRPr lang="en-IN" altLang="en-IN" dirty="0"/>
          </a:p>
        </p:txBody>
      </p:sp>
      <p:sp>
        <p:nvSpPr>
          <p:cNvPr id="3" name="Text Placeholder 2"/>
          <p:cNvSpPr>
            <a:spLocks noGrp="1"/>
          </p:cNvSpPr>
          <p:nvPr>
            <p:ph idx="1"/>
          </p:nvPr>
        </p:nvSpPr>
        <p:spPr>
          <a:xfrm>
            <a:off x="822036" y="1773381"/>
            <a:ext cx="7499927" cy="3777622"/>
          </a:xfrm>
        </p:spPr>
        <p:txBody>
          <a:bodyPr numCol="1">
            <a:normAutofit/>
          </a:bodyPr>
          <a:lstStyle/>
          <a:p>
            <a:pPr marL="342900" marR="0" lvl="0" indent="-342900" algn="just" defTabSz="457200" rtl="0" eaLnBrk="1" latinLnBrk="0" hangingPunct="1">
              <a:lnSpc>
                <a:spcPct val="100000"/>
              </a:lnSpc>
              <a:spcBef>
                <a:spcPts val="1000"/>
              </a:spcBef>
              <a:spcAft>
                <a:spcPts val="0"/>
              </a:spcAft>
              <a:buClr>
                <a:srgbClr val="353535"/>
              </a:buClr>
              <a:buSzTx/>
              <a:buFont typeface="Wingdings 3" panose="05040102010807070707" charset="2"/>
              <a:buChar char=""/>
              <a:defRPr/>
            </a:pPr>
            <a:r>
              <a:rPr lang="en-GB" altLang="en-GB" dirty="0">
                <a:latin typeface="+mj-lt"/>
                <a:cs typeface="Times New Roman" panose="02020603050405020304" pitchFamily="18" charset="0"/>
              </a:rPr>
              <a:t>In this project we are presenting the development of water level monitoring system with an integration of IoT technology to alert the person-in-charge through a Web Application notification.</a:t>
            </a:r>
          </a:p>
          <a:p>
            <a:pPr marL="342900" marR="0" lvl="0" indent="-342900" algn="just" defTabSz="457200" rtl="0" eaLnBrk="1" latinLnBrk="0" hangingPunct="1">
              <a:lnSpc>
                <a:spcPct val="100000"/>
              </a:lnSpc>
              <a:spcBef>
                <a:spcPts val="1000"/>
              </a:spcBef>
              <a:spcAft>
                <a:spcPts val="0"/>
              </a:spcAft>
              <a:buClr>
                <a:srgbClr val="353535"/>
              </a:buClr>
              <a:buSzTx/>
              <a:buFont typeface="Wingdings 3" panose="05040102010807070707" charset="2"/>
              <a:buChar char=""/>
              <a:defRPr/>
            </a:pPr>
            <a:r>
              <a:rPr lang="en-GB" altLang="en-GB" dirty="0">
                <a:solidFill>
                  <a:sysClr val="windowText" lastClr="000000">
                    <a:lumMod val="75000"/>
                    <a:lumOff val="25000"/>
                  </a:sysClr>
                </a:solidFill>
                <a:latin typeface="+mj-lt"/>
                <a:cs typeface="Times New Roman" panose="02020603050405020304" pitchFamily="18" charset="0"/>
                <a:sym typeface="+mn-ea"/>
              </a:rPr>
              <a:t>This </a:t>
            </a:r>
            <a:r>
              <a:rPr lang="en-IN" altLang="en-GB" dirty="0">
                <a:solidFill>
                  <a:sysClr val="windowText" lastClr="000000">
                    <a:lumMod val="75000"/>
                    <a:lumOff val="25000"/>
                  </a:sysClr>
                </a:solidFill>
                <a:latin typeface="+mj-lt"/>
                <a:cs typeface="Times New Roman" panose="02020603050405020304" pitchFamily="18" charset="0"/>
                <a:sym typeface="+mn-ea"/>
              </a:rPr>
              <a:t> </a:t>
            </a:r>
            <a:r>
              <a:rPr lang="en-GB" altLang="en-GB" dirty="0">
                <a:solidFill>
                  <a:sysClr val="windowText" lastClr="000000">
                    <a:lumMod val="75000"/>
                    <a:lumOff val="25000"/>
                  </a:sysClr>
                </a:solidFill>
                <a:latin typeface="+mj-lt"/>
                <a:cs typeface="Times New Roman" panose="02020603050405020304" pitchFamily="18" charset="0"/>
                <a:sym typeface="+mn-ea"/>
              </a:rPr>
              <a:t>project's functioning is straightforward and e</a:t>
            </a:r>
            <a:r>
              <a:rPr lang="en-IN" altLang="en-GB" dirty="0">
                <a:solidFill>
                  <a:sysClr val="windowText" lastClr="000000">
                    <a:lumMod val="75000"/>
                    <a:lumOff val="25000"/>
                  </a:sysClr>
                </a:solidFill>
                <a:latin typeface="+mj-lt"/>
                <a:cs typeface="Times New Roman" panose="02020603050405020304" pitchFamily="18" charset="0"/>
                <a:sym typeface="+mn-ea"/>
              </a:rPr>
              <a:t>asy</a:t>
            </a:r>
            <a:r>
              <a:rPr lang="en-GB" altLang="en-GB" dirty="0">
                <a:solidFill>
                  <a:sysClr val="windowText" lastClr="000000">
                    <a:lumMod val="75000"/>
                    <a:lumOff val="25000"/>
                  </a:sysClr>
                </a:solidFill>
                <a:latin typeface="+mj-lt"/>
                <a:cs typeface="Times New Roman" panose="02020603050405020304" pitchFamily="18" charset="0"/>
                <a:sym typeface="+mn-ea"/>
              </a:rPr>
              <a:t> </a:t>
            </a:r>
            <a:r>
              <a:rPr lang="en-IN" altLang="en-GB" dirty="0">
                <a:solidFill>
                  <a:sysClr val="windowText" lastClr="000000">
                    <a:lumMod val="75000"/>
                    <a:lumOff val="25000"/>
                  </a:sysClr>
                </a:solidFill>
                <a:latin typeface="+mj-lt"/>
                <a:cs typeface="Times New Roman" panose="02020603050405020304" pitchFamily="18" charset="0"/>
                <a:sym typeface="+mn-ea"/>
              </a:rPr>
              <a:t>to </a:t>
            </a:r>
            <a:r>
              <a:rPr lang="en-GB" altLang="en-GB" dirty="0">
                <a:solidFill>
                  <a:sysClr val="windowText" lastClr="000000">
                    <a:lumMod val="75000"/>
                    <a:lumOff val="25000"/>
                  </a:sysClr>
                </a:solidFill>
                <a:latin typeface="+mj-lt"/>
                <a:cs typeface="Times New Roman" panose="02020603050405020304" pitchFamily="18" charset="0"/>
                <a:sym typeface="+mn-ea"/>
              </a:rPr>
              <a:t>comprehend. There are</a:t>
            </a:r>
            <a:r>
              <a:rPr lang="en-IN" altLang="en-GB" dirty="0">
                <a:solidFill>
                  <a:sysClr val="windowText" lastClr="000000">
                    <a:lumMod val="75000"/>
                    <a:lumOff val="25000"/>
                  </a:sysClr>
                </a:solidFill>
                <a:latin typeface="+mj-lt"/>
                <a:cs typeface="Times New Roman" panose="02020603050405020304" pitchFamily="18" charset="0"/>
                <a:sym typeface="+mn-ea"/>
              </a:rPr>
              <a:t> three</a:t>
            </a:r>
            <a:r>
              <a:rPr lang="en-GB" altLang="en-GB" dirty="0">
                <a:solidFill>
                  <a:sysClr val="windowText" lastClr="000000">
                    <a:lumMod val="75000"/>
                    <a:lumOff val="25000"/>
                  </a:sysClr>
                </a:solidFill>
                <a:latin typeface="+mj-lt"/>
                <a:cs typeface="Times New Roman" panose="02020603050405020304" pitchFamily="18" charset="0"/>
                <a:sym typeface="+mn-ea"/>
              </a:rPr>
              <a:t> essential prerequisites in our project "smart tank management“</a:t>
            </a:r>
          </a:p>
        </p:txBody>
      </p:sp>
      <p:pic>
        <p:nvPicPr>
          <p:cNvPr id="5" name="Picture 4">
            <a:extLst>
              <a:ext uri="{FF2B5EF4-FFF2-40B4-BE49-F238E27FC236}">
                <a16:creationId xmlns:a16="http://schemas.microsoft.com/office/drawing/2014/main" id="{2D75C0CF-469E-1373-D577-3DA28F3FEC85}"/>
              </a:ext>
            </a:extLst>
          </p:cNvPr>
          <p:cNvPicPr>
            <a:picLocks noChangeAspect="1"/>
          </p:cNvPicPr>
          <p:nvPr/>
        </p:nvPicPr>
        <p:blipFill>
          <a:blip r:embed="rId2"/>
          <a:stretch>
            <a:fillRect/>
          </a:stretch>
        </p:blipFill>
        <p:spPr>
          <a:xfrm>
            <a:off x="2008003" y="4008377"/>
            <a:ext cx="6526397" cy="2691897"/>
          </a:xfrm>
          <a:prstGeom prst="rect">
            <a:avLst/>
          </a:prstGeom>
          <a:ln>
            <a:noFill/>
          </a:ln>
          <a:effectLst>
            <a:glow rad="127000">
              <a:schemeClr val="bg2">
                <a:lumMod val="75000"/>
              </a:schemeClr>
            </a:glow>
            <a:softEdge rad="112500"/>
          </a:effectLst>
        </p:spPr>
      </p:pic>
    </p:spTree>
    <p:extLst>
      <p:ext uri="{BB962C8B-B14F-4D97-AF65-F5344CB8AC3E}">
        <p14:creationId xmlns:p14="http://schemas.microsoft.com/office/powerpoint/2010/main" val="4170864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Introduction to the Project</a:t>
            </a:r>
          </a:p>
        </p:txBody>
      </p:sp>
      <p:sp>
        <p:nvSpPr>
          <p:cNvPr id="3" name="Text Placeholder 2"/>
          <p:cNvSpPr>
            <a:spLocks noGrp="1"/>
          </p:cNvSpPr>
          <p:nvPr>
            <p:ph idx="1"/>
          </p:nvPr>
        </p:nvSpPr>
        <p:spPr>
          <a:xfrm>
            <a:off x="812802" y="1773381"/>
            <a:ext cx="6105234" cy="3777622"/>
          </a:xfrm>
        </p:spPr>
        <p:txBody>
          <a:bodyPr numCol="1">
            <a:normAutofit/>
          </a:bodyPr>
          <a:lstStyle/>
          <a:p>
            <a:r>
              <a:rPr lang="en-IN" altLang="en-IN" dirty="0">
                <a:solidFill>
                  <a:srgbClr val="212529"/>
                </a:solidFill>
                <a:latin typeface="+mj-lt"/>
                <a:ea typeface="Times New Roman" panose="02020603050405020304" pitchFamily="18" charset="0"/>
              </a:rPr>
              <a:t>In our project we have, level monitoring sensor  for  detecting the level of water in water tank.</a:t>
            </a:r>
          </a:p>
          <a:p>
            <a:r>
              <a:rPr lang="en-IN" altLang="en-IN" dirty="0">
                <a:solidFill>
                  <a:srgbClr val="212529"/>
                </a:solidFill>
                <a:latin typeface="+mj-lt"/>
                <a:ea typeface="Times New Roman" panose="02020603050405020304" pitchFamily="18" charset="0"/>
              </a:rPr>
              <a:t>we have also used Humidity sensor which automatically detect  the Humidity of water Tank.</a:t>
            </a:r>
          </a:p>
          <a:p>
            <a:r>
              <a:rPr lang="en-IN" altLang="en-IN" dirty="0">
                <a:solidFill>
                  <a:srgbClr val="212529"/>
                </a:solidFill>
                <a:latin typeface="+mj-lt"/>
                <a:ea typeface="Times New Roman" panose="02020603050405020304" pitchFamily="18" charset="0"/>
              </a:rPr>
              <a:t>The Proposed system also aims to introduce IoT sensor which sense the temperature of the water in the water tank.</a:t>
            </a:r>
          </a:p>
        </p:txBody>
      </p:sp>
      <p:pic>
        <p:nvPicPr>
          <p:cNvPr id="7" name="Picture 6">
            <a:extLst>
              <a:ext uri="{FF2B5EF4-FFF2-40B4-BE49-F238E27FC236}">
                <a16:creationId xmlns:a16="http://schemas.microsoft.com/office/drawing/2014/main" id="{A98B2C73-C063-65F6-F500-5EA6BFE5BC0B}"/>
              </a:ext>
            </a:extLst>
          </p:cNvPr>
          <p:cNvPicPr>
            <a:picLocks noChangeAspect="1"/>
          </p:cNvPicPr>
          <p:nvPr/>
        </p:nvPicPr>
        <p:blipFill>
          <a:blip r:embed="rId2"/>
          <a:stretch>
            <a:fillRect/>
          </a:stretch>
        </p:blipFill>
        <p:spPr>
          <a:xfrm>
            <a:off x="4930276" y="4672954"/>
            <a:ext cx="3604124" cy="2027320"/>
          </a:xfrm>
          <a:prstGeom prst="rect">
            <a:avLst/>
          </a:prstGeom>
          <a:ln>
            <a:noFill/>
          </a:ln>
          <a:effectLst>
            <a:glow rad="127000">
              <a:schemeClr val="accent1">
                <a:lumMod val="60000"/>
                <a:lumOff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3089391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94A74FB-AAEC-7CA6-65CD-3ABBC2FC3FB0}"/>
              </a:ext>
            </a:extLst>
          </p:cNvPr>
          <p:cNvSpPr txBox="1">
            <a:spLocks/>
          </p:cNvSpPr>
          <p:nvPr/>
        </p:nvSpPr>
        <p:spPr>
          <a:xfrm>
            <a:off x="1536700" y="624110"/>
            <a:ext cx="7010400" cy="468090"/>
          </a:xfrm>
          <a:prstGeom prst="rect">
            <a:avLst/>
          </a:prstGeom>
        </p:spPr>
        <p:txBody>
          <a:bodyPr vert="horz" lIns="91440" tIns="45720" rIns="91440" bIns="45720" numCol="1"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b="1" dirty="0">
                <a:latin typeface="Times New Roman" panose="02020603050405020304" pitchFamily="18" charset="0"/>
                <a:cs typeface="Times New Roman" panose="02020603050405020304" pitchFamily="18" charset="0"/>
              </a:rPr>
              <a:t>Literature Survey</a:t>
            </a:r>
          </a:p>
        </p:txBody>
      </p:sp>
      <p:graphicFrame>
        <p:nvGraphicFramePr>
          <p:cNvPr id="4" name="Table 4">
            <a:extLst>
              <a:ext uri="{FF2B5EF4-FFF2-40B4-BE49-F238E27FC236}">
                <a16:creationId xmlns:a16="http://schemas.microsoft.com/office/drawing/2014/main" id="{2A223B90-875F-AA55-7FD8-6F5738B06DCC}"/>
              </a:ext>
            </a:extLst>
          </p:cNvPr>
          <p:cNvGraphicFramePr>
            <a:graphicFrameLocks noGrp="1"/>
          </p:cNvGraphicFramePr>
          <p:nvPr>
            <p:extLst>
              <p:ext uri="{D42A27DB-BD31-4B8C-83A1-F6EECF244321}">
                <p14:modId xmlns:p14="http://schemas.microsoft.com/office/powerpoint/2010/main" val="2156061406"/>
              </p:ext>
            </p:extLst>
          </p:nvPr>
        </p:nvGraphicFramePr>
        <p:xfrm>
          <a:off x="1066800" y="1369568"/>
          <a:ext cx="7010400" cy="5145913"/>
        </p:xfrm>
        <a:graphic>
          <a:graphicData uri="http://schemas.openxmlformats.org/drawingml/2006/table">
            <a:tbl>
              <a:tblPr firstRow="1" bandRow="1">
                <a:tableStyleId>{073A0DAA-6AF3-43AB-8588-CEC1D06C72B9}</a:tableStyleId>
              </a:tblPr>
              <a:tblGrid>
                <a:gridCol w="667512">
                  <a:extLst>
                    <a:ext uri="{9D8B030D-6E8A-4147-A177-3AD203B41FA5}">
                      <a16:colId xmlns:a16="http://schemas.microsoft.com/office/drawing/2014/main" val="3776127664"/>
                    </a:ext>
                  </a:extLst>
                </a:gridCol>
                <a:gridCol w="2837688">
                  <a:extLst>
                    <a:ext uri="{9D8B030D-6E8A-4147-A177-3AD203B41FA5}">
                      <a16:colId xmlns:a16="http://schemas.microsoft.com/office/drawing/2014/main" val="832283694"/>
                    </a:ext>
                  </a:extLst>
                </a:gridCol>
                <a:gridCol w="1752600">
                  <a:extLst>
                    <a:ext uri="{9D8B030D-6E8A-4147-A177-3AD203B41FA5}">
                      <a16:colId xmlns:a16="http://schemas.microsoft.com/office/drawing/2014/main" val="2199387672"/>
                    </a:ext>
                  </a:extLst>
                </a:gridCol>
                <a:gridCol w="1752600">
                  <a:extLst>
                    <a:ext uri="{9D8B030D-6E8A-4147-A177-3AD203B41FA5}">
                      <a16:colId xmlns:a16="http://schemas.microsoft.com/office/drawing/2014/main" val="2541729988"/>
                    </a:ext>
                  </a:extLst>
                </a:gridCol>
              </a:tblGrid>
              <a:tr h="386080">
                <a:tc>
                  <a:txBody>
                    <a:bodyPr/>
                    <a:lstStyle/>
                    <a:p>
                      <a:pPr algn="ctr"/>
                      <a:r>
                        <a:rPr lang="en-GB" altLang="en-GB" sz="1050" dirty="0"/>
                        <a:t>S.NO</a:t>
                      </a:r>
                      <a:endParaRPr lang="en-IN" altLang="en-IN" sz="1050" dirty="0"/>
                    </a:p>
                  </a:txBody>
                  <a:tcPr/>
                </a:tc>
                <a:tc>
                  <a:txBody>
                    <a:bodyPr/>
                    <a:lstStyle/>
                    <a:p>
                      <a:pPr algn="ctr"/>
                      <a:r>
                        <a:rPr lang="en-GB" altLang="en-GB" sz="1000" dirty="0"/>
                        <a:t>Paper details</a:t>
                      </a:r>
                      <a:endParaRPr lang="en-IN" altLang="en-IN" sz="1000" dirty="0"/>
                    </a:p>
                  </a:txBody>
                  <a:tcPr/>
                </a:tc>
                <a:tc>
                  <a:txBody>
                    <a:bodyPr/>
                    <a:lstStyle/>
                    <a:p>
                      <a:pPr algn="ctr"/>
                      <a:r>
                        <a:rPr lang="en-GB" altLang="en-GB" sz="1000" dirty="0"/>
                        <a:t>Hardware Used</a:t>
                      </a:r>
                      <a:endParaRPr lang="en-IN" altLang="en-IN" sz="1000" dirty="0"/>
                    </a:p>
                  </a:txBody>
                  <a:tcPr/>
                </a:tc>
                <a:tc>
                  <a:txBody>
                    <a:bodyPr/>
                    <a:lstStyle/>
                    <a:p>
                      <a:pPr algn="ctr"/>
                      <a:r>
                        <a:rPr lang="en-GB" altLang="en-GB" sz="1000" dirty="0"/>
                        <a:t>Result</a:t>
                      </a:r>
                      <a:endParaRPr lang="en-IN" altLang="en-IN" sz="1000" dirty="0"/>
                    </a:p>
                  </a:txBody>
                  <a:tcPr/>
                </a:tc>
                <a:extLst>
                  <a:ext uri="{0D108BD9-81ED-4DB2-BD59-A6C34878D82A}">
                    <a16:rowId xmlns:a16="http://schemas.microsoft.com/office/drawing/2014/main" val="250038498"/>
                  </a:ext>
                </a:extLst>
              </a:tr>
              <a:tr h="967378">
                <a:tc>
                  <a:txBody>
                    <a:bodyPr/>
                    <a:lstStyle/>
                    <a:p>
                      <a:r>
                        <a:rPr lang="en-GB" altLang="en-GB" sz="1000" dirty="0"/>
                        <a:t>1.</a:t>
                      </a:r>
                      <a:endParaRPr lang="en-IN" altLang="en-IN" dirty="0"/>
                    </a:p>
                  </a:txBody>
                  <a:tcPr anchor="ctr"/>
                </a:tc>
                <a:tc>
                  <a:txBody>
                    <a:bodyPr/>
                    <a:lstStyle/>
                    <a:p>
                      <a:pPr marL="0" marR="0" lvl="0" indent="0" algn="just" defTabSz="457200" rtl="0" eaLnBrk="1" latinLnBrk="0" hangingPunct="1">
                        <a:lnSpc>
                          <a:spcPct val="100000"/>
                        </a:lnSpc>
                        <a:spcBef>
                          <a:spcPts val="0"/>
                        </a:spcBef>
                        <a:spcAft>
                          <a:spcPts val="0"/>
                        </a:spcAft>
                        <a:buClrTx/>
                        <a:buSzTx/>
                        <a:buFontTx/>
                        <a:buNone/>
                        <a:tabLst/>
                        <a:defRPr/>
                      </a:pPr>
                      <a:r>
                        <a:rPr lang="en-IN" altLang="en-IN" sz="1000" b="0" i="0" dirty="0">
                          <a:solidFill>
                            <a:srgbClr val="222222"/>
                          </a:solidFill>
                          <a:effectLst/>
                          <a:latin typeface="Arial" panose="020B0604020202020204" pitchFamily="34" charset="0"/>
                        </a:rPr>
                        <a:t>Reddy, P. J. P., </a:t>
                      </a:r>
                      <a:r>
                        <a:rPr lang="en-IN" altLang="en-IN" sz="1000" b="0" i="0" dirty="0" err="1">
                          <a:solidFill>
                            <a:srgbClr val="222222"/>
                          </a:solidFill>
                          <a:effectLst/>
                          <a:latin typeface="Arial" panose="020B0604020202020204" pitchFamily="34" charset="0"/>
                        </a:rPr>
                        <a:t>Viswanadh</a:t>
                      </a:r>
                      <a:r>
                        <a:rPr lang="en-IN" altLang="en-IN" sz="1000" b="0" i="0" dirty="0">
                          <a:solidFill>
                            <a:srgbClr val="222222"/>
                          </a:solidFill>
                          <a:effectLst/>
                          <a:latin typeface="Arial" panose="020B0604020202020204" pitchFamily="34" charset="0"/>
                        </a:rPr>
                        <a:t>, G., &amp; Singh, S. K. (2021, April). IOT based Smart Water Pump Switch. In </a:t>
                      </a:r>
                      <a:r>
                        <a:rPr lang="en-IN" altLang="en-IN" sz="1000" b="0" i="1" dirty="0">
                          <a:solidFill>
                            <a:srgbClr val="222222"/>
                          </a:solidFill>
                          <a:effectLst/>
                          <a:latin typeface="Arial" panose="020B0604020202020204" pitchFamily="34" charset="0"/>
                        </a:rPr>
                        <a:t>2021 2nd International Conference on Intelligent Engineering and Management (ICIEM)</a:t>
                      </a:r>
                      <a:r>
                        <a:rPr lang="en-IN" altLang="en-IN" sz="1000" b="0" i="0" dirty="0">
                          <a:solidFill>
                            <a:srgbClr val="222222"/>
                          </a:solidFill>
                          <a:effectLst/>
                          <a:latin typeface="Arial" panose="020B0604020202020204" pitchFamily="34" charset="0"/>
                        </a:rPr>
                        <a:t> (pp. 534-538). IEEE.</a:t>
                      </a:r>
                    </a:p>
                    <a:p>
                      <a:endParaRPr lang="en-IN" altLang="en-IN" dirty="0"/>
                    </a:p>
                  </a:txBody>
                  <a:tcPr/>
                </a:tc>
                <a:tc>
                  <a:txBody>
                    <a:bodyPr/>
                    <a:lstStyle/>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IC555</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Diodes</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Regulator</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Push Button</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Connecting wire</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Crystal Oscillator</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Switches</a:t>
                      </a:r>
                    </a:p>
                  </a:txBody>
                  <a:tcPr/>
                </a:tc>
                <a:tc>
                  <a:txBody>
                    <a:bodyPr/>
                    <a:lstStyle/>
                    <a:p>
                      <a:pPr marL="0" marR="0" lvl="0" indent="0" algn="just" defTabSz="457200" rtl="0" eaLnBrk="1"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Calibri" panose="020F0502020204030204" pitchFamily="34" charset="0"/>
                          <a:cs typeface="Calibri" panose="020F0502020204030204" pitchFamily="34" charset="0"/>
                        </a:rPr>
                        <a:t>This approach saves the water and electricity. Which is essential for our daily life. It will help us for detecting water leakage in our house. We can also use this for fuel detector in any tank.</a:t>
                      </a:r>
                    </a:p>
                    <a:p>
                      <a:endParaRPr lang="en-IN" altLang="en-IN" sz="1000" dirty="0"/>
                    </a:p>
                  </a:txBody>
                  <a:tcPr/>
                </a:tc>
                <a:extLst>
                  <a:ext uri="{0D108BD9-81ED-4DB2-BD59-A6C34878D82A}">
                    <a16:rowId xmlns:a16="http://schemas.microsoft.com/office/drawing/2014/main" val="3742546812"/>
                  </a:ext>
                </a:extLst>
              </a:tr>
              <a:tr h="967378">
                <a:tc>
                  <a:txBody>
                    <a:bodyPr/>
                    <a:lstStyle/>
                    <a:p>
                      <a:r>
                        <a:rPr lang="en-GB" altLang="en-GB" sz="1000" dirty="0"/>
                        <a:t>2.</a:t>
                      </a:r>
                      <a:endParaRPr lang="en-IN" altLang="en-IN" sz="1000" dirty="0"/>
                    </a:p>
                  </a:txBody>
                  <a:tcPr anchor="ctr"/>
                </a:tc>
                <a:tc>
                  <a:txBody>
                    <a:bodyPr/>
                    <a:lstStyle/>
                    <a:p>
                      <a:pPr marL="0" marR="0" lvl="0" indent="0" algn="just" defTabSz="457200" rtl="0" eaLnBrk="1" latinLnBrk="0" hangingPunct="1">
                        <a:lnSpc>
                          <a:spcPct val="100000"/>
                        </a:lnSpc>
                        <a:spcBef>
                          <a:spcPts val="0"/>
                        </a:spcBef>
                        <a:spcAft>
                          <a:spcPts val="0"/>
                        </a:spcAft>
                        <a:buClrTx/>
                        <a:buSzTx/>
                        <a:buFontTx/>
                        <a:buNone/>
                        <a:tabLst/>
                        <a:defRPr/>
                      </a:pPr>
                      <a:r>
                        <a:rPr lang="en-IN" altLang="en-IN" sz="1000" b="0" i="0" dirty="0">
                          <a:solidFill>
                            <a:srgbClr val="222222"/>
                          </a:solidFill>
                          <a:effectLst/>
                          <a:latin typeface="Arial" panose="020B0604020202020204" pitchFamily="34" charset="0"/>
                        </a:rPr>
                        <a:t>Sunmonu, R., </a:t>
                      </a:r>
                      <a:r>
                        <a:rPr lang="en-IN" altLang="en-IN" sz="1000" b="0" i="0" dirty="0" err="1">
                          <a:solidFill>
                            <a:srgbClr val="222222"/>
                          </a:solidFill>
                          <a:effectLst/>
                          <a:latin typeface="Arial" panose="020B0604020202020204" pitchFamily="34" charset="0"/>
                        </a:rPr>
                        <a:t>Aduramo</a:t>
                      </a:r>
                      <a:r>
                        <a:rPr lang="en-IN" altLang="en-IN" sz="1000" b="0" i="0" dirty="0">
                          <a:solidFill>
                            <a:srgbClr val="222222"/>
                          </a:solidFill>
                          <a:effectLst/>
                          <a:latin typeface="Arial" panose="020B0604020202020204" pitchFamily="34" charset="0"/>
                        </a:rPr>
                        <a:t>, S., </a:t>
                      </a:r>
                      <a:r>
                        <a:rPr lang="en-IN" altLang="en-IN" sz="1000" b="0" i="0" dirty="0" err="1">
                          <a:solidFill>
                            <a:srgbClr val="222222"/>
                          </a:solidFill>
                          <a:effectLst/>
                          <a:latin typeface="Arial" panose="020B0604020202020204" pitchFamily="34" charset="0"/>
                        </a:rPr>
                        <a:t>Abdulai</a:t>
                      </a:r>
                      <a:r>
                        <a:rPr lang="en-IN" altLang="en-IN" sz="1000" b="0" i="0" dirty="0">
                          <a:solidFill>
                            <a:srgbClr val="222222"/>
                          </a:solidFill>
                          <a:effectLst/>
                          <a:latin typeface="Arial" panose="020B0604020202020204" pitchFamily="34" charset="0"/>
                        </a:rPr>
                        <a:t>, O. S., &amp; </a:t>
                      </a:r>
                      <a:r>
                        <a:rPr lang="en-IN" altLang="en-IN" sz="1000" b="0" i="0" dirty="0" err="1">
                          <a:solidFill>
                            <a:srgbClr val="222222"/>
                          </a:solidFill>
                          <a:effectLst/>
                          <a:latin typeface="Arial" panose="020B0604020202020204" pitchFamily="34" charset="0"/>
                        </a:rPr>
                        <a:t>Agboola</a:t>
                      </a:r>
                      <a:r>
                        <a:rPr lang="en-IN" altLang="en-IN" sz="1000" b="0" i="0" dirty="0">
                          <a:solidFill>
                            <a:srgbClr val="222222"/>
                          </a:solidFill>
                          <a:effectLst/>
                          <a:latin typeface="Arial" panose="020B0604020202020204" pitchFamily="34" charset="0"/>
                        </a:rPr>
                        <a:t>, E. A. (2017). Development of an Ultrasonic Sensor Based Water Level Indicator With Pump Switching Technique. </a:t>
                      </a:r>
                      <a:r>
                        <a:rPr lang="en-IN" altLang="en-IN" sz="1000" b="0" i="1" dirty="0">
                          <a:solidFill>
                            <a:srgbClr val="222222"/>
                          </a:solidFill>
                          <a:effectLst/>
                          <a:latin typeface="Arial" panose="020B0604020202020204" pitchFamily="34" charset="0"/>
                        </a:rPr>
                        <a:t>J. </a:t>
                      </a:r>
                      <a:r>
                        <a:rPr lang="en-IN" altLang="en-IN" sz="1000" b="0" i="1" dirty="0" err="1">
                          <a:solidFill>
                            <a:srgbClr val="222222"/>
                          </a:solidFill>
                          <a:effectLst/>
                          <a:latin typeface="Arial" panose="020B0604020202020204" pitchFamily="34" charset="0"/>
                        </a:rPr>
                        <a:t>Electr</a:t>
                      </a:r>
                      <a:r>
                        <a:rPr lang="en-IN" altLang="en-IN" sz="1000" b="0" i="1" dirty="0">
                          <a:solidFill>
                            <a:srgbClr val="222222"/>
                          </a:solidFill>
                          <a:effectLst/>
                          <a:latin typeface="Arial" panose="020B0604020202020204" pitchFamily="34" charset="0"/>
                        </a:rPr>
                        <a:t>. Eng</a:t>
                      </a:r>
                      <a:r>
                        <a:rPr lang="en-IN" altLang="en-IN" sz="1000" b="0" i="0" dirty="0">
                          <a:solidFill>
                            <a:srgbClr val="222222"/>
                          </a:solidFill>
                          <a:effectLst/>
                          <a:latin typeface="Arial" panose="020B0604020202020204" pitchFamily="34" charset="0"/>
                        </a:rPr>
                        <a:t>.</a:t>
                      </a:r>
                    </a:p>
                  </a:txBody>
                  <a:tcPr/>
                </a:tc>
                <a:tc>
                  <a:txBody>
                    <a:bodyPr/>
                    <a:lstStyle/>
                    <a:p>
                      <a:pPr marL="228600" marR="0" indent="-228600">
                        <a:spcBef>
                          <a:spcPts val="0"/>
                        </a:spcBef>
                        <a:spcAft>
                          <a:spcPts val="0"/>
                        </a:spcAft>
                        <a:buFont typeface="+mj-lt"/>
                        <a:buAutoNum type="arabicPeriod"/>
                      </a:pP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Echo </a:t>
                      </a:r>
                    </a:p>
                    <a:p>
                      <a:pPr marL="228600" marR="0" indent="-228600">
                        <a:spcBef>
                          <a:spcPts val="0"/>
                        </a:spcBef>
                        <a:spcAft>
                          <a:spcPts val="0"/>
                        </a:spcAft>
                        <a:buFont typeface="+mj-lt"/>
                        <a:buAutoNum type="arabicPeriod"/>
                      </a:pP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LCD</a:t>
                      </a:r>
                    </a:p>
                    <a:p>
                      <a:pPr marL="228600" marR="0" indent="-228600">
                        <a:spcBef>
                          <a:spcPts val="0"/>
                        </a:spcBef>
                        <a:spcAft>
                          <a:spcPts val="0"/>
                        </a:spcAft>
                        <a:buFont typeface="+mj-lt"/>
                        <a:buAutoNum type="arabicPeriod"/>
                      </a:pP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Ultrasonic distance Sensor </a:t>
                      </a:r>
                    </a:p>
                    <a:p>
                      <a:pPr marL="228600" marR="0" indent="-228600">
                        <a:spcBef>
                          <a:spcPts val="0"/>
                        </a:spcBef>
                        <a:spcAft>
                          <a:spcPts val="0"/>
                        </a:spcAft>
                        <a:buFont typeface="+mj-lt"/>
                        <a:buAutoNum type="arabicPeriod"/>
                      </a:pP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Programmable microprocessor</a:t>
                      </a:r>
                    </a:p>
                    <a:p>
                      <a:pPr marL="228600" marR="0" indent="-228600">
                        <a:spcBef>
                          <a:spcPts val="0"/>
                        </a:spcBef>
                        <a:spcAft>
                          <a:spcPts val="0"/>
                        </a:spcAft>
                        <a:buFont typeface="+mj-lt"/>
                        <a:buAutoNum type="arabicPeriod"/>
                      </a:pP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IC Socket</a:t>
                      </a:r>
                    </a:p>
                    <a:p>
                      <a:pPr marL="228600" marR="0" indent="-228600">
                        <a:spcBef>
                          <a:spcPts val="0"/>
                        </a:spcBef>
                        <a:spcAft>
                          <a:spcPts val="0"/>
                        </a:spcAft>
                        <a:buFont typeface="+mj-lt"/>
                        <a:buAutoNum type="arabicPeriod"/>
                      </a:pP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Crystal Oscillator</a:t>
                      </a:r>
                    </a:p>
                    <a:p>
                      <a:pPr marL="228600" marR="0" indent="-228600">
                        <a:spcBef>
                          <a:spcPts val="0"/>
                        </a:spcBef>
                        <a:spcAft>
                          <a:spcPts val="0"/>
                        </a:spcAft>
                        <a:buFont typeface="+mj-lt"/>
                        <a:buAutoNum type="arabicPeriod"/>
                      </a:pPr>
                      <a:r>
                        <a:rPr lang="en-US" sz="1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Arduino Uno</a:t>
                      </a:r>
                    </a:p>
                  </a:txBody>
                  <a:tcPr/>
                </a:tc>
                <a:tc>
                  <a:txBody>
                    <a:bodyPr/>
                    <a:lstStyle/>
                    <a:p>
                      <a:pPr marL="0" marR="0" lvl="0" indent="0" algn="just" defTabSz="457200" rtl="0" eaLnBrk="1"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Calibri" panose="020F0502020204030204" pitchFamily="34" charset="0"/>
                          <a:cs typeface="Calibri" panose="020F0502020204030204" pitchFamily="34" charset="0"/>
                        </a:rPr>
                        <a:t>On order to achieve high level of our developed module the acceptable module have error margin of  0.17% by maximum is evaluated. More over performance evaluation of the system was set at 99.83% where's the minimum was 0.17% of the holding capacity of the tank.</a:t>
                      </a:r>
                      <a:endParaRPr lang="en-IN" altLang="en-IN" sz="1000" dirty="0"/>
                    </a:p>
                  </a:txBody>
                  <a:tcPr/>
                </a:tc>
                <a:extLst>
                  <a:ext uri="{0D108BD9-81ED-4DB2-BD59-A6C34878D82A}">
                    <a16:rowId xmlns:a16="http://schemas.microsoft.com/office/drawing/2014/main" val="4113952950"/>
                  </a:ext>
                </a:extLst>
              </a:tr>
              <a:tr h="967378">
                <a:tc>
                  <a:txBody>
                    <a:bodyPr/>
                    <a:lstStyle/>
                    <a:p>
                      <a:r>
                        <a:rPr lang="en-GB" altLang="en-GB" sz="1000" dirty="0"/>
                        <a:t>3.</a:t>
                      </a:r>
                      <a:endParaRPr lang="en-IN" altLang="en-IN" sz="1000" dirty="0"/>
                    </a:p>
                  </a:txBody>
                  <a:tcPr anchor="ctr"/>
                </a:tc>
                <a:tc>
                  <a:txBody>
                    <a:bodyPr/>
                    <a:lstStyle/>
                    <a:p>
                      <a:pPr marL="0" marR="0" lvl="0" indent="0" algn="just" defTabSz="457200" rtl="0" eaLnBrk="1" latinLnBrk="0" hangingPunct="1">
                        <a:lnSpc>
                          <a:spcPct val="100000"/>
                        </a:lnSpc>
                        <a:spcBef>
                          <a:spcPts val="0"/>
                        </a:spcBef>
                        <a:spcAft>
                          <a:spcPts val="0"/>
                        </a:spcAft>
                        <a:buClrTx/>
                        <a:buSzTx/>
                        <a:buFontTx/>
                        <a:buNone/>
                        <a:tabLst/>
                        <a:defRPr/>
                      </a:pPr>
                      <a:r>
                        <a:rPr lang="en-IN" altLang="en-IN" sz="1000" b="0" i="0" dirty="0">
                          <a:solidFill>
                            <a:srgbClr val="222222"/>
                          </a:solidFill>
                          <a:effectLst/>
                          <a:latin typeface="Arial" panose="020B0604020202020204" pitchFamily="34" charset="0"/>
                        </a:rPr>
                        <a:t>Zaher, A. A., Al-</a:t>
                      </a:r>
                      <a:r>
                        <a:rPr lang="en-IN" altLang="en-IN" sz="1000" b="0" i="0" dirty="0" err="1">
                          <a:solidFill>
                            <a:srgbClr val="222222"/>
                          </a:solidFill>
                          <a:effectLst/>
                          <a:latin typeface="Arial" panose="020B0604020202020204" pitchFamily="34" charset="0"/>
                        </a:rPr>
                        <a:t>Refaei</a:t>
                      </a:r>
                      <a:r>
                        <a:rPr lang="en-IN" altLang="en-IN" sz="1000" b="0" i="0" dirty="0">
                          <a:solidFill>
                            <a:srgbClr val="222222"/>
                          </a:solidFill>
                          <a:effectLst/>
                          <a:latin typeface="Arial" panose="020B0604020202020204" pitchFamily="34" charset="0"/>
                        </a:rPr>
                        <a:t>, A., Al-</a:t>
                      </a:r>
                      <a:r>
                        <a:rPr lang="en-IN" altLang="en-IN" sz="1000" b="0" i="0" dirty="0" err="1">
                          <a:solidFill>
                            <a:srgbClr val="222222"/>
                          </a:solidFill>
                          <a:effectLst/>
                          <a:latin typeface="Arial" panose="020B0604020202020204" pitchFamily="34" charset="0"/>
                        </a:rPr>
                        <a:t>Enezi</a:t>
                      </a:r>
                      <a:r>
                        <a:rPr lang="en-IN" altLang="en-IN" sz="1000" b="0" i="0" dirty="0">
                          <a:solidFill>
                            <a:srgbClr val="222222"/>
                          </a:solidFill>
                          <a:effectLst/>
                          <a:latin typeface="Arial" panose="020B0604020202020204" pitchFamily="34" charset="0"/>
                        </a:rPr>
                        <a:t>, A., &amp; Al-</a:t>
                      </a:r>
                      <a:r>
                        <a:rPr lang="en-IN" altLang="en-IN" sz="1000" b="0" i="0" dirty="0" err="1">
                          <a:solidFill>
                            <a:srgbClr val="222222"/>
                          </a:solidFill>
                          <a:effectLst/>
                          <a:latin typeface="Arial" panose="020B0604020202020204" pitchFamily="34" charset="0"/>
                        </a:rPr>
                        <a:t>Azemi</a:t>
                      </a:r>
                      <a:r>
                        <a:rPr lang="en-IN" altLang="en-IN" sz="1000" b="0" i="0" dirty="0">
                          <a:solidFill>
                            <a:srgbClr val="222222"/>
                          </a:solidFill>
                          <a:effectLst/>
                          <a:latin typeface="Arial" panose="020B0604020202020204" pitchFamily="34" charset="0"/>
                        </a:rPr>
                        <a:t>, T. (2021, November). Smart Domestic Water Management System. In </a:t>
                      </a:r>
                      <a:r>
                        <a:rPr lang="en-IN" altLang="en-IN" sz="1000" b="0" i="1" dirty="0">
                          <a:solidFill>
                            <a:srgbClr val="222222"/>
                          </a:solidFill>
                          <a:effectLst/>
                          <a:latin typeface="Arial" panose="020B0604020202020204" pitchFamily="34" charset="0"/>
                        </a:rPr>
                        <a:t>2021 IEEE International Conference on Internet of Things and Intelligence Systems (</a:t>
                      </a:r>
                      <a:r>
                        <a:rPr lang="en-IN" altLang="en-IN" sz="1000" b="0" i="1" dirty="0" err="1">
                          <a:solidFill>
                            <a:srgbClr val="222222"/>
                          </a:solidFill>
                          <a:effectLst/>
                          <a:latin typeface="Arial" panose="020B0604020202020204" pitchFamily="34" charset="0"/>
                        </a:rPr>
                        <a:t>IoTaIS</a:t>
                      </a:r>
                      <a:r>
                        <a:rPr lang="en-IN" altLang="en-IN" sz="1000" b="0" i="1" dirty="0">
                          <a:solidFill>
                            <a:srgbClr val="222222"/>
                          </a:solidFill>
                          <a:effectLst/>
                          <a:latin typeface="Arial" panose="020B0604020202020204" pitchFamily="34" charset="0"/>
                        </a:rPr>
                        <a:t>)</a:t>
                      </a:r>
                      <a:r>
                        <a:rPr lang="en-IN" altLang="en-IN" sz="1000" b="0" i="0" dirty="0">
                          <a:solidFill>
                            <a:srgbClr val="222222"/>
                          </a:solidFill>
                          <a:effectLst/>
                          <a:latin typeface="Arial" panose="020B0604020202020204" pitchFamily="34" charset="0"/>
                        </a:rPr>
                        <a:t> (pp. 241-246). IEEE. </a:t>
                      </a:r>
                      <a:endParaRPr lang="en-IN" altLang="en-IN" sz="1000" dirty="0"/>
                    </a:p>
                  </a:txBody>
                  <a:tcPr/>
                </a:tc>
                <a:tc>
                  <a:txBody>
                    <a:bodyPr/>
                    <a:lstStyle/>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 Arduino Uno </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Microcontroller </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Wi-Fi module</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Ultrasonic sensor</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Ph sensor</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TDS sensor </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Water flow sensor </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Temperature sensor </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Cooler </a:t>
                      </a:r>
                    </a:p>
                    <a:p>
                      <a:pPr marL="228600" marR="0" indent="-228600">
                        <a:lnSpc>
                          <a:spcPct val="115000"/>
                        </a:lnSpc>
                        <a:spcBef>
                          <a:spcPts val="0"/>
                        </a:spcBef>
                        <a:spcAft>
                          <a:spcPts val="0"/>
                        </a:spcAft>
                        <a:buFont typeface="+mj-lt"/>
                        <a:buAutoNum type="arabicPeriod"/>
                      </a:pPr>
                      <a:r>
                        <a:rPr lang="en-US" sz="1000" dirty="0">
                          <a:effectLst/>
                          <a:latin typeface="Calibri" panose="020F0502020204030204" pitchFamily="34" charset="0"/>
                          <a:ea typeface="Calibri" panose="020F0502020204030204" pitchFamily="34" charset="0"/>
                          <a:cs typeface="Calibri" panose="020F0502020204030204" pitchFamily="34" charset="0"/>
                        </a:rPr>
                        <a:t>Relay</a:t>
                      </a:r>
                    </a:p>
                  </a:txBody>
                  <a:tcPr/>
                </a:tc>
                <a:tc>
                  <a:txBody>
                    <a:bodyPr/>
                    <a:lstStyle/>
                    <a:p>
                      <a:pPr marL="0" marR="0" lvl="0" indent="0" algn="just" defTabSz="457200" rtl="0" eaLnBrk="1" latinLnBrk="0" hangingPunct="1">
                        <a:lnSpc>
                          <a:spcPct val="100000"/>
                        </a:lnSpc>
                        <a:spcBef>
                          <a:spcPts val="0"/>
                        </a:spcBef>
                        <a:spcAft>
                          <a:spcPts val="0"/>
                        </a:spcAft>
                        <a:buClrTx/>
                        <a:buSzTx/>
                        <a:buFontTx/>
                        <a:buNone/>
                        <a:tabLst/>
                        <a:defRPr/>
                      </a:pPr>
                      <a:r>
                        <a:rPr lang="en-US" sz="1000" dirty="0">
                          <a:effectLst/>
                          <a:latin typeface="Calibri" panose="020F0502020204030204" pitchFamily="34" charset="0"/>
                          <a:ea typeface="Calibri" panose="020F0502020204030204" pitchFamily="34" charset="0"/>
                          <a:cs typeface="Calibri" panose="020F0502020204030204" pitchFamily="34" charset="0"/>
                        </a:rPr>
                        <a:t>The main feature of this paper is it comprises intelligent decision-making based on exact real-time field. Smart domestic water management, which involves monitoring the water level. So that they can control their water pump through their mobile.</a:t>
                      </a:r>
                    </a:p>
                  </a:txBody>
                  <a:tcPr/>
                </a:tc>
                <a:extLst>
                  <a:ext uri="{0D108BD9-81ED-4DB2-BD59-A6C34878D82A}">
                    <a16:rowId xmlns:a16="http://schemas.microsoft.com/office/drawing/2014/main" val="1829763664"/>
                  </a:ext>
                </a:extLst>
              </a:tr>
            </a:tbl>
          </a:graphicData>
        </a:graphic>
      </p:graphicFrame>
    </p:spTree>
    <p:extLst>
      <p:ext uri="{BB962C8B-B14F-4D97-AF65-F5344CB8AC3E}">
        <p14:creationId xmlns:p14="http://schemas.microsoft.com/office/powerpoint/2010/main" val="12757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273CB17-91E9-29E9-1602-C8D17307F923}"/>
              </a:ext>
            </a:extLst>
          </p:cNvPr>
          <p:cNvSpPr txBox="1">
            <a:spLocks/>
          </p:cNvSpPr>
          <p:nvPr/>
        </p:nvSpPr>
        <p:spPr>
          <a:xfrm>
            <a:off x="1536700" y="624110"/>
            <a:ext cx="7010400" cy="468090"/>
          </a:xfrm>
          <a:prstGeom prst="rect">
            <a:avLst/>
          </a:prstGeom>
        </p:spPr>
        <p:txBody>
          <a:bodyPr vert="horz" lIns="91440" tIns="45720" rIns="91440" bIns="45720" numCol="1"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b="1" dirty="0">
                <a:latin typeface="Times New Roman" panose="02020603050405020304" pitchFamily="18" charset="0"/>
                <a:cs typeface="Times New Roman" panose="02020603050405020304" pitchFamily="18" charset="0"/>
              </a:rPr>
              <a:t>Literature Survey</a:t>
            </a:r>
          </a:p>
        </p:txBody>
      </p:sp>
      <p:graphicFrame>
        <p:nvGraphicFramePr>
          <p:cNvPr id="4" name="Table 4">
            <a:extLst>
              <a:ext uri="{FF2B5EF4-FFF2-40B4-BE49-F238E27FC236}">
                <a16:creationId xmlns:a16="http://schemas.microsoft.com/office/drawing/2014/main" id="{25CAFEC6-459A-819F-7897-BC56E73913C9}"/>
              </a:ext>
            </a:extLst>
          </p:cNvPr>
          <p:cNvGraphicFramePr>
            <a:graphicFrameLocks noGrp="1"/>
          </p:cNvGraphicFramePr>
          <p:nvPr>
            <p:extLst>
              <p:ext uri="{D42A27DB-BD31-4B8C-83A1-F6EECF244321}">
                <p14:modId xmlns:p14="http://schemas.microsoft.com/office/powerpoint/2010/main" val="3902461384"/>
              </p:ext>
            </p:extLst>
          </p:nvPr>
        </p:nvGraphicFramePr>
        <p:xfrm>
          <a:off x="1066800" y="1406144"/>
          <a:ext cx="7010400" cy="3644392"/>
        </p:xfrm>
        <a:graphic>
          <a:graphicData uri="http://schemas.openxmlformats.org/drawingml/2006/table">
            <a:tbl>
              <a:tblPr firstRow="1" bandRow="1">
                <a:tableStyleId>{5C22544A-7EE6-4342-B048-85BDC9FD1C3A}</a:tableStyleId>
              </a:tblPr>
              <a:tblGrid>
                <a:gridCol w="602894">
                  <a:extLst>
                    <a:ext uri="{9D8B030D-6E8A-4147-A177-3AD203B41FA5}">
                      <a16:colId xmlns:a16="http://schemas.microsoft.com/office/drawing/2014/main" val="3356611355"/>
                    </a:ext>
                  </a:extLst>
                </a:gridCol>
                <a:gridCol w="2902306">
                  <a:extLst>
                    <a:ext uri="{9D8B030D-6E8A-4147-A177-3AD203B41FA5}">
                      <a16:colId xmlns:a16="http://schemas.microsoft.com/office/drawing/2014/main" val="2285450334"/>
                    </a:ext>
                  </a:extLst>
                </a:gridCol>
                <a:gridCol w="1752600">
                  <a:extLst>
                    <a:ext uri="{9D8B030D-6E8A-4147-A177-3AD203B41FA5}">
                      <a16:colId xmlns:a16="http://schemas.microsoft.com/office/drawing/2014/main" val="626041945"/>
                    </a:ext>
                  </a:extLst>
                </a:gridCol>
                <a:gridCol w="1752600">
                  <a:extLst>
                    <a:ext uri="{9D8B030D-6E8A-4147-A177-3AD203B41FA5}">
                      <a16:colId xmlns:a16="http://schemas.microsoft.com/office/drawing/2014/main" val="3506270407"/>
                    </a:ext>
                  </a:extLst>
                </a:gridCol>
              </a:tblGrid>
              <a:tr h="607226">
                <a:tc>
                  <a:txBody>
                    <a:bodyPr/>
                    <a:lstStyle/>
                    <a:p>
                      <a:pPr algn="ctr"/>
                      <a:r>
                        <a:rPr lang="en-GB" altLang="en-GB" sz="1000" dirty="0" err="1"/>
                        <a:t>S.No</a:t>
                      </a:r>
                      <a:endParaRPr lang="en-IN" altLang="en-IN" sz="1000" dirty="0"/>
                    </a:p>
                  </a:txBody>
                  <a:tcPr/>
                </a:tc>
                <a:tc>
                  <a:txBody>
                    <a:bodyPr/>
                    <a:lstStyle/>
                    <a:p>
                      <a:pPr algn="ctr"/>
                      <a:r>
                        <a:rPr lang="en-GB" altLang="en-GB" sz="1000" dirty="0"/>
                        <a:t>Paper details</a:t>
                      </a:r>
                      <a:endParaRPr lang="en-IN" altLang="en-IN" sz="1000" dirty="0"/>
                    </a:p>
                  </a:txBody>
                  <a:tcPr/>
                </a:tc>
                <a:tc>
                  <a:txBody>
                    <a:bodyPr/>
                    <a:lstStyle/>
                    <a:p>
                      <a:pPr algn="ctr"/>
                      <a:r>
                        <a:rPr lang="en-GB" altLang="en-GB" sz="1000" dirty="0"/>
                        <a:t>Hardware Used</a:t>
                      </a:r>
                      <a:endParaRPr lang="en-IN" altLang="en-IN" sz="1000" dirty="0"/>
                    </a:p>
                  </a:txBody>
                  <a:tcPr/>
                </a:tc>
                <a:tc>
                  <a:txBody>
                    <a:bodyPr/>
                    <a:lstStyle/>
                    <a:p>
                      <a:pPr algn="ctr"/>
                      <a:r>
                        <a:rPr lang="en-GB" altLang="en-GB" sz="1000" dirty="0"/>
                        <a:t>Result</a:t>
                      </a:r>
                      <a:endParaRPr lang="en-IN" altLang="en-IN" sz="1000" dirty="0"/>
                    </a:p>
                  </a:txBody>
                  <a:tcPr/>
                </a:tc>
                <a:extLst>
                  <a:ext uri="{0D108BD9-81ED-4DB2-BD59-A6C34878D82A}">
                    <a16:rowId xmlns:a16="http://schemas.microsoft.com/office/drawing/2014/main" val="1123165234"/>
                  </a:ext>
                </a:extLst>
              </a:tr>
              <a:tr h="1269326">
                <a:tc>
                  <a:txBody>
                    <a:bodyPr/>
                    <a:lstStyle/>
                    <a:p>
                      <a:r>
                        <a:rPr lang="en-GB" altLang="en-GB" sz="1000" dirty="0"/>
                        <a:t>4.</a:t>
                      </a:r>
                      <a:endParaRPr lang="en-IN" altLang="en-IN" sz="1000" dirty="0"/>
                    </a:p>
                  </a:txBody>
                  <a:tcPr anchor="ctr"/>
                </a:tc>
                <a:tc>
                  <a:txBody>
                    <a:bodyPr/>
                    <a:lstStyle/>
                    <a:p>
                      <a:pPr marL="0" marR="0" lvl="0" indent="0" algn="just" defTabSz="457200" rtl="0" eaLnBrk="1" latinLnBrk="0" hangingPunct="1">
                        <a:lnSpc>
                          <a:spcPct val="100000"/>
                        </a:lnSpc>
                        <a:spcBef>
                          <a:spcPts val="0"/>
                        </a:spcBef>
                        <a:spcAft>
                          <a:spcPts val="0"/>
                        </a:spcAft>
                        <a:buClrTx/>
                        <a:buSzTx/>
                        <a:buFontTx/>
                        <a:buNone/>
                        <a:tabLst/>
                        <a:defRPr/>
                      </a:pPr>
                      <a:r>
                        <a:rPr lang="en-IN" altLang="en-IN" sz="1000" b="0" i="0" dirty="0" err="1">
                          <a:solidFill>
                            <a:srgbClr val="222222"/>
                          </a:solidFill>
                          <a:effectLst/>
                          <a:latin typeface="Arial" panose="020B0604020202020204" pitchFamily="34" charset="0"/>
                        </a:rPr>
                        <a:t>Ratnadewi</a:t>
                      </a:r>
                      <a:r>
                        <a:rPr lang="en-IN" altLang="en-IN" sz="1000" b="0" i="0" dirty="0">
                          <a:solidFill>
                            <a:srgbClr val="222222"/>
                          </a:solidFill>
                          <a:effectLst/>
                          <a:latin typeface="Arial" panose="020B0604020202020204" pitchFamily="34" charset="0"/>
                        </a:rPr>
                        <a:t>, R., </a:t>
                      </a:r>
                      <a:r>
                        <a:rPr lang="en-IN" altLang="en-IN" sz="1000" b="0" i="0" dirty="0" err="1">
                          <a:solidFill>
                            <a:srgbClr val="222222"/>
                          </a:solidFill>
                          <a:effectLst/>
                          <a:latin typeface="Arial" panose="020B0604020202020204" pitchFamily="34" charset="0"/>
                        </a:rPr>
                        <a:t>Nurdiyanto</a:t>
                      </a:r>
                      <a:r>
                        <a:rPr lang="en-IN" altLang="en-IN" sz="1000" b="0" i="0" dirty="0">
                          <a:solidFill>
                            <a:srgbClr val="222222"/>
                          </a:solidFill>
                          <a:effectLst/>
                          <a:latin typeface="Arial" panose="020B0604020202020204" pitchFamily="34" charset="0"/>
                        </a:rPr>
                        <a:t>, H., </a:t>
                      </a:r>
                      <a:r>
                        <a:rPr lang="en-IN" altLang="en-IN" sz="1000" b="0" i="0" dirty="0" err="1">
                          <a:solidFill>
                            <a:srgbClr val="222222"/>
                          </a:solidFill>
                          <a:effectLst/>
                          <a:latin typeface="Arial" panose="020B0604020202020204" pitchFamily="34" charset="0"/>
                        </a:rPr>
                        <a:t>Najmurrokhman</a:t>
                      </a:r>
                      <a:r>
                        <a:rPr lang="en-IN" altLang="en-IN" sz="1000" b="0" i="0" dirty="0">
                          <a:solidFill>
                            <a:srgbClr val="222222"/>
                          </a:solidFill>
                          <a:effectLst/>
                          <a:latin typeface="Arial" panose="020B0604020202020204" pitchFamily="34" charset="0"/>
                        </a:rPr>
                        <a:t>, A., Prabowo, C., </a:t>
                      </a:r>
                      <a:r>
                        <a:rPr lang="en-IN" altLang="en-IN" sz="1000" b="0" i="0" dirty="0" err="1">
                          <a:solidFill>
                            <a:srgbClr val="222222"/>
                          </a:solidFill>
                          <a:effectLst/>
                          <a:latin typeface="Arial" panose="020B0604020202020204" pitchFamily="34" charset="0"/>
                        </a:rPr>
                        <a:t>Idmayanti</a:t>
                      </a:r>
                      <a:r>
                        <a:rPr lang="en-IN" altLang="en-IN" sz="1000" b="0" i="0" dirty="0">
                          <a:solidFill>
                            <a:srgbClr val="222222"/>
                          </a:solidFill>
                          <a:effectLst/>
                          <a:latin typeface="Arial" panose="020B0604020202020204" pitchFamily="34" charset="0"/>
                        </a:rPr>
                        <a:t>, R., </a:t>
                      </a:r>
                      <a:r>
                        <a:rPr lang="en-IN" altLang="en-IN" sz="1000" b="0" i="0" dirty="0" err="1">
                          <a:solidFill>
                            <a:srgbClr val="222222"/>
                          </a:solidFill>
                          <a:effectLst/>
                          <a:latin typeface="Arial" panose="020B0604020202020204" pitchFamily="34" charset="0"/>
                        </a:rPr>
                        <a:t>Eteruddin</a:t>
                      </a:r>
                      <a:r>
                        <a:rPr lang="en-IN" altLang="en-IN" sz="1000" b="0" i="0" dirty="0">
                          <a:solidFill>
                            <a:srgbClr val="222222"/>
                          </a:solidFill>
                          <a:effectLst/>
                          <a:latin typeface="Arial" panose="020B0604020202020204" pitchFamily="34" charset="0"/>
                        </a:rPr>
                        <a:t>, H., ... &amp; Rahim, R. (2018, August). Control and Notification Automatic Water Pump with Arduino and SMS Gateway. In </a:t>
                      </a:r>
                      <a:r>
                        <a:rPr lang="en-IN" altLang="en-IN" sz="1000" b="0" i="1" dirty="0">
                          <a:solidFill>
                            <a:srgbClr val="222222"/>
                          </a:solidFill>
                          <a:effectLst/>
                          <a:latin typeface="Arial" panose="020B0604020202020204" pitchFamily="34" charset="0"/>
                        </a:rPr>
                        <a:t>IOP Conference Series: Materials Science and Engineering</a:t>
                      </a:r>
                      <a:r>
                        <a:rPr lang="en-IN" altLang="en-IN" sz="1000" b="0" i="0" dirty="0">
                          <a:solidFill>
                            <a:srgbClr val="222222"/>
                          </a:solidFill>
                          <a:effectLst/>
                          <a:latin typeface="Arial" panose="020B0604020202020204" pitchFamily="34" charset="0"/>
                        </a:rPr>
                        <a:t> (Vol. 407, No. 1, p. 012160). IOP Publishing.</a:t>
                      </a:r>
                    </a:p>
                  </a:txBody>
                  <a:tcPr/>
                </a:tc>
                <a:tc>
                  <a:txBody>
                    <a:bodyPr/>
                    <a:lstStyle/>
                    <a:p>
                      <a:pPr marL="228600" marR="0" indent="-228600">
                        <a:lnSpc>
                          <a:spcPct val="115000"/>
                        </a:lnSpc>
                        <a:spcBef>
                          <a:spcPts val="0"/>
                        </a:spcBef>
                        <a:spcAft>
                          <a:spcPts val="0"/>
                        </a:spcAft>
                        <a:buFont typeface="+mj-lt"/>
                        <a:buAutoNum type="arabicPeriod"/>
                      </a:pPr>
                      <a:r>
                        <a:rPr lang="en-IN" altLang="en-IN" sz="1000" kern="1200" dirty="0">
                          <a:solidFill>
                            <a:schemeClr val="dk1"/>
                          </a:solidFill>
                          <a:latin typeface="+mn-lt"/>
                          <a:ea typeface="+mn-ea"/>
                          <a:cs typeface="+mn-cs"/>
                        </a:rPr>
                        <a:t>Arduino UNO</a:t>
                      </a:r>
                    </a:p>
                    <a:p>
                      <a:pPr marL="228600" marR="0" indent="-228600">
                        <a:lnSpc>
                          <a:spcPct val="115000"/>
                        </a:lnSpc>
                        <a:spcBef>
                          <a:spcPts val="0"/>
                        </a:spcBef>
                        <a:spcAft>
                          <a:spcPts val="0"/>
                        </a:spcAft>
                        <a:buFont typeface="+mj-lt"/>
                        <a:buAutoNum type="arabicPeriod"/>
                      </a:pPr>
                      <a:r>
                        <a:rPr lang="en-IN" altLang="en-IN" sz="1000" kern="1200" dirty="0">
                          <a:solidFill>
                            <a:schemeClr val="dk1"/>
                          </a:solidFill>
                          <a:latin typeface="+mn-lt"/>
                          <a:ea typeface="+mn-ea"/>
                          <a:cs typeface="+mn-cs"/>
                        </a:rPr>
                        <a:t>LCD </a:t>
                      </a:r>
                    </a:p>
                    <a:p>
                      <a:pPr marL="228600" marR="0" indent="-228600">
                        <a:lnSpc>
                          <a:spcPct val="115000"/>
                        </a:lnSpc>
                        <a:spcBef>
                          <a:spcPts val="0"/>
                        </a:spcBef>
                        <a:spcAft>
                          <a:spcPts val="0"/>
                        </a:spcAft>
                        <a:buFont typeface="+mj-lt"/>
                        <a:buAutoNum type="arabicPeriod"/>
                      </a:pPr>
                      <a:r>
                        <a:rPr lang="en-IN" altLang="en-IN" sz="1000" kern="1200" dirty="0">
                          <a:solidFill>
                            <a:schemeClr val="dk1"/>
                          </a:solidFill>
                          <a:latin typeface="+mn-lt"/>
                          <a:ea typeface="+mn-ea"/>
                          <a:cs typeface="+mn-cs"/>
                        </a:rPr>
                        <a:t>Relay </a:t>
                      </a:r>
                    </a:p>
                    <a:p>
                      <a:pPr marL="228600" marR="0" indent="-228600">
                        <a:lnSpc>
                          <a:spcPct val="115000"/>
                        </a:lnSpc>
                        <a:spcBef>
                          <a:spcPts val="0"/>
                        </a:spcBef>
                        <a:spcAft>
                          <a:spcPts val="0"/>
                        </a:spcAft>
                        <a:buFont typeface="+mj-lt"/>
                        <a:buAutoNum type="arabicPeriod"/>
                      </a:pPr>
                      <a:r>
                        <a:rPr lang="en-IN" altLang="en-IN" sz="1000" kern="1200" dirty="0">
                          <a:solidFill>
                            <a:schemeClr val="dk1"/>
                          </a:solidFill>
                          <a:latin typeface="+mn-lt"/>
                          <a:ea typeface="+mn-ea"/>
                          <a:cs typeface="+mn-cs"/>
                        </a:rPr>
                        <a:t>Buzzer </a:t>
                      </a:r>
                    </a:p>
                    <a:p>
                      <a:pPr marL="228600" marR="0" indent="-228600">
                        <a:lnSpc>
                          <a:spcPct val="115000"/>
                        </a:lnSpc>
                        <a:spcBef>
                          <a:spcPts val="0"/>
                        </a:spcBef>
                        <a:spcAft>
                          <a:spcPts val="0"/>
                        </a:spcAft>
                        <a:buFont typeface="+mj-lt"/>
                        <a:buAutoNum type="arabicPeriod"/>
                      </a:pPr>
                      <a:r>
                        <a:rPr lang="en-IN" altLang="en-IN" sz="1000" kern="1200" dirty="0">
                          <a:solidFill>
                            <a:schemeClr val="dk1"/>
                          </a:solidFill>
                          <a:latin typeface="+mn-lt"/>
                          <a:ea typeface="+mn-ea"/>
                          <a:cs typeface="+mn-cs"/>
                        </a:rPr>
                        <a:t>GSM SIM900a</a:t>
                      </a:r>
                      <a:endParaRPr lang="en-US" sz="1000" kern="1200" dirty="0">
                        <a:solidFill>
                          <a:schemeClr val="dk1"/>
                        </a:solidFill>
                        <a:effectLst/>
                        <a:latin typeface="+mn-lt"/>
                        <a:ea typeface="Calibri"/>
                        <a:cs typeface="Times New Roman" pitchFamily="18" charset="0"/>
                      </a:endParaRPr>
                    </a:p>
                  </a:txBody>
                  <a:tcPr/>
                </a:tc>
                <a:tc>
                  <a:txBody>
                    <a:bodyPr/>
                    <a:lstStyle/>
                    <a:p>
                      <a:pPr marL="0" marR="0" lvl="0" indent="0" algn="just" defTabSz="457200" rtl="0" eaLnBrk="1" latinLnBrk="0" hangingPunct="1">
                        <a:lnSpc>
                          <a:spcPct val="100000"/>
                        </a:lnSpc>
                        <a:spcBef>
                          <a:spcPts val="0"/>
                        </a:spcBef>
                        <a:spcAft>
                          <a:spcPts val="0"/>
                        </a:spcAft>
                        <a:buClrTx/>
                        <a:buSzTx/>
                        <a:buFontTx/>
                        <a:buNone/>
                        <a:tabLst/>
                        <a:defRPr/>
                      </a:pPr>
                      <a:r>
                        <a:rPr lang="en-GB" altLang="en-GB" sz="1000" kern="1200" dirty="0">
                          <a:solidFill>
                            <a:schemeClr val="dk1"/>
                          </a:solidFill>
                          <a:latin typeface="+mn-lt"/>
                          <a:ea typeface="+mn-ea"/>
                          <a:cs typeface="+mn-cs"/>
                        </a:rPr>
                        <a:t>he experiment results of GSM SIM900A module is performed by sending a short message by the owner #POMPA ON@ water pump will be on/off.</a:t>
                      </a:r>
                      <a:endParaRPr lang="en-US" sz="1000" kern="1200" dirty="0">
                        <a:solidFill>
                          <a:schemeClr val="dk1"/>
                        </a:solidFill>
                        <a:effectLst/>
                        <a:latin typeface="+mn-lt"/>
                        <a:ea typeface="Calibri"/>
                        <a:cs typeface="Times New Roman" pitchFamily="18" charset="0"/>
                      </a:endParaRPr>
                    </a:p>
                  </a:txBody>
                  <a:tcPr/>
                </a:tc>
                <a:extLst>
                  <a:ext uri="{0D108BD9-81ED-4DB2-BD59-A6C34878D82A}">
                    <a16:rowId xmlns:a16="http://schemas.microsoft.com/office/drawing/2014/main" val="1043956272"/>
                  </a:ext>
                </a:extLst>
              </a:tr>
              <a:tr h="1435608">
                <a:tc>
                  <a:txBody>
                    <a:bodyPr/>
                    <a:lstStyle/>
                    <a:p>
                      <a:r>
                        <a:rPr lang="en-GB" altLang="en-GB" sz="1000" dirty="0"/>
                        <a:t>5.</a:t>
                      </a:r>
                      <a:endParaRPr lang="en-IN" altLang="en-IN" sz="1000" dirty="0"/>
                    </a:p>
                  </a:txBody>
                  <a:tcPr anchor="ctr"/>
                </a:tc>
                <a:tc>
                  <a:txBody>
                    <a:bodyPr/>
                    <a:lstStyle/>
                    <a:p>
                      <a:pPr marL="0" marR="0" lvl="0" indent="0" algn="l" defTabSz="457200" rtl="0" eaLnBrk="1" latinLnBrk="0" hangingPunct="1">
                        <a:lnSpc>
                          <a:spcPct val="100000"/>
                        </a:lnSpc>
                        <a:spcBef>
                          <a:spcPts val="0"/>
                        </a:spcBef>
                        <a:spcAft>
                          <a:spcPts val="0"/>
                        </a:spcAft>
                        <a:buClrTx/>
                        <a:buSzTx/>
                        <a:buFontTx/>
                        <a:buNone/>
                        <a:tabLst/>
                        <a:defRPr/>
                      </a:pPr>
                      <a:r>
                        <a:rPr lang="en-GB" altLang="en-GB" sz="1000" b="0" i="0" dirty="0" err="1">
                          <a:solidFill>
                            <a:srgbClr val="222222"/>
                          </a:solidFill>
                          <a:effectLst/>
                          <a:latin typeface="Arial" panose="020B0604020202020204" pitchFamily="34" charset="0"/>
                        </a:rPr>
                        <a:t>Lohani</a:t>
                      </a:r>
                      <a:r>
                        <a:rPr lang="en-GB" altLang="en-GB" sz="1000" b="0" i="0" dirty="0">
                          <a:solidFill>
                            <a:srgbClr val="222222"/>
                          </a:solidFill>
                          <a:effectLst/>
                          <a:latin typeface="Arial" panose="020B0604020202020204" pitchFamily="34" charset="0"/>
                        </a:rPr>
                        <a:t>, R. K. DESIGN &amp; DEVELOPMENT OF WATER MANAGEMENT SYSTEM.</a:t>
                      </a:r>
                      <a:endParaRPr lang="en-IN" altLang="en-IN" sz="1000" b="0" i="0" dirty="0">
                        <a:solidFill>
                          <a:srgbClr val="222222"/>
                        </a:solidFill>
                        <a:effectLst/>
                        <a:latin typeface="Arial" panose="020B0604020202020204" pitchFamily="34" charset="0"/>
                      </a:endParaRPr>
                    </a:p>
                    <a:p>
                      <a:endParaRPr lang="en-IN" altLang="en-IN" sz="1000" dirty="0"/>
                    </a:p>
                  </a:txBody>
                  <a:tcPr/>
                </a:tc>
                <a:tc>
                  <a:txBody>
                    <a:bodyPr/>
                    <a:lstStyle/>
                    <a:p>
                      <a:pPr marL="228600" marR="0" indent="-228600">
                        <a:lnSpc>
                          <a:spcPct val="115000"/>
                        </a:lnSpc>
                        <a:spcBef>
                          <a:spcPts val="0"/>
                        </a:spcBef>
                        <a:spcAft>
                          <a:spcPts val="0"/>
                        </a:spcAft>
                        <a:buFont typeface="+mj-lt"/>
                        <a:buAutoNum type="arabicPeriod"/>
                      </a:pPr>
                      <a:r>
                        <a:rPr lang="en-US" sz="1000" kern="1200" dirty="0">
                          <a:solidFill>
                            <a:schemeClr val="dk1"/>
                          </a:solidFill>
                          <a:effectLst/>
                          <a:latin typeface="+mn-lt"/>
                          <a:ea typeface="+mn-ea"/>
                          <a:cs typeface="Times New Roman" pitchFamily="18" charset="0"/>
                        </a:rPr>
                        <a:t>Temperature sensor</a:t>
                      </a:r>
                    </a:p>
                    <a:p>
                      <a:pPr marL="228600" marR="0" indent="-228600">
                        <a:lnSpc>
                          <a:spcPct val="115000"/>
                        </a:lnSpc>
                        <a:spcBef>
                          <a:spcPts val="0"/>
                        </a:spcBef>
                        <a:spcAft>
                          <a:spcPts val="0"/>
                        </a:spcAft>
                        <a:buFont typeface="+mj-lt"/>
                        <a:buAutoNum type="arabicPeriod"/>
                      </a:pPr>
                      <a:r>
                        <a:rPr lang="en-US" sz="1000" kern="1200" dirty="0">
                          <a:solidFill>
                            <a:schemeClr val="dk1"/>
                          </a:solidFill>
                          <a:effectLst/>
                          <a:latin typeface="+mn-lt"/>
                          <a:ea typeface="+mn-ea"/>
                          <a:cs typeface="Times New Roman" pitchFamily="18" charset="0"/>
                        </a:rPr>
                        <a:t>Humidity sensor </a:t>
                      </a:r>
                    </a:p>
                    <a:p>
                      <a:pPr marL="228600" marR="0" indent="-228600">
                        <a:lnSpc>
                          <a:spcPct val="115000"/>
                        </a:lnSpc>
                        <a:spcBef>
                          <a:spcPts val="0"/>
                        </a:spcBef>
                        <a:spcAft>
                          <a:spcPts val="0"/>
                        </a:spcAft>
                        <a:buFont typeface="+mj-lt"/>
                        <a:buAutoNum type="arabicPeriod"/>
                      </a:pPr>
                      <a:r>
                        <a:rPr lang="en-US" sz="1000" kern="1200" dirty="0">
                          <a:solidFill>
                            <a:schemeClr val="dk1"/>
                          </a:solidFill>
                          <a:effectLst/>
                          <a:latin typeface="+mn-lt"/>
                          <a:ea typeface="+mn-ea"/>
                          <a:cs typeface="Times New Roman" pitchFamily="18" charset="0"/>
                        </a:rPr>
                        <a:t>600-W high-efficiency power supply </a:t>
                      </a:r>
                    </a:p>
                    <a:p>
                      <a:pPr marL="228600" marR="0" indent="-228600">
                        <a:lnSpc>
                          <a:spcPct val="115000"/>
                        </a:lnSpc>
                        <a:spcBef>
                          <a:spcPts val="0"/>
                        </a:spcBef>
                        <a:spcAft>
                          <a:spcPts val="0"/>
                        </a:spcAft>
                        <a:buFont typeface="+mj-lt"/>
                        <a:buAutoNum type="arabicPeriod"/>
                      </a:pPr>
                      <a:r>
                        <a:rPr lang="en-US" sz="1000" kern="1200" dirty="0">
                          <a:solidFill>
                            <a:schemeClr val="dk1"/>
                          </a:solidFill>
                          <a:effectLst/>
                          <a:latin typeface="+mn-lt"/>
                          <a:ea typeface="+mn-ea"/>
                          <a:cs typeface="Times New Roman" pitchFamily="18" charset="0"/>
                        </a:rPr>
                        <a:t>CC3200 Single chip with integrated</a:t>
                      </a:r>
                    </a:p>
                    <a:p>
                      <a:pPr marL="0" marR="0">
                        <a:lnSpc>
                          <a:spcPct val="115000"/>
                        </a:lnSpc>
                        <a:spcBef>
                          <a:spcPts val="0"/>
                        </a:spcBef>
                        <a:spcAft>
                          <a:spcPts val="0"/>
                        </a:spcAft>
                      </a:pPr>
                      <a:r>
                        <a:rPr lang="en-US" sz="1000" kern="1200" dirty="0">
                          <a:solidFill>
                            <a:schemeClr val="dk1"/>
                          </a:solidFill>
                          <a:effectLst/>
                          <a:latin typeface="+mn-lt"/>
                          <a:ea typeface="+mn-ea"/>
                          <a:cs typeface="Times New Roman" pitchFamily="18" charset="0"/>
                        </a:rPr>
                        <a:t>       microcontroller</a:t>
                      </a:r>
                    </a:p>
                    <a:p>
                      <a:pPr marL="0" marR="0">
                        <a:lnSpc>
                          <a:spcPct val="115000"/>
                        </a:lnSpc>
                        <a:spcBef>
                          <a:spcPts val="0"/>
                        </a:spcBef>
                        <a:spcAft>
                          <a:spcPts val="0"/>
                        </a:spcAft>
                      </a:pPr>
                      <a:r>
                        <a:rPr lang="en-US" sz="1000" kern="1200" dirty="0">
                          <a:solidFill>
                            <a:schemeClr val="dk1"/>
                          </a:solidFill>
                          <a:effectLst/>
                          <a:latin typeface="+mn-lt"/>
                          <a:ea typeface="+mn-ea"/>
                          <a:cs typeface="Times New Roman" pitchFamily="18" charset="0"/>
                        </a:rPr>
                        <a:t>5.   Camera</a:t>
                      </a:r>
                      <a:endParaRPr lang="en-US" sz="1000" kern="1200" dirty="0">
                        <a:solidFill>
                          <a:schemeClr val="dk1"/>
                        </a:solidFill>
                        <a:effectLst/>
                        <a:latin typeface="+mn-lt"/>
                        <a:ea typeface="Calibri"/>
                        <a:cs typeface="Times New Roman" pitchFamily="18" charset="0"/>
                      </a:endParaRPr>
                    </a:p>
                  </a:txBody>
                  <a:tcPr/>
                </a:tc>
                <a:tc>
                  <a:txBody>
                    <a:bodyPr/>
                    <a:lstStyle/>
                    <a:p>
                      <a:pPr marL="0" marR="0" lvl="0" indent="0" algn="just" defTabSz="457200" rtl="0" eaLnBrk="1" latinLnBrk="0" hangingPunct="1">
                        <a:lnSpc>
                          <a:spcPct val="100000"/>
                        </a:lnSpc>
                        <a:spcBef>
                          <a:spcPts val="0"/>
                        </a:spcBef>
                        <a:spcAft>
                          <a:spcPts val="0"/>
                        </a:spcAft>
                        <a:buClrTx/>
                        <a:buSzTx/>
                        <a:buFontTx/>
                        <a:buNone/>
                        <a:tabLst/>
                        <a:defRPr/>
                      </a:pPr>
                      <a:r>
                        <a:rPr lang="en-US" sz="1000" kern="1200" dirty="0">
                          <a:solidFill>
                            <a:schemeClr val="dk1"/>
                          </a:solidFill>
                          <a:effectLst/>
                          <a:latin typeface="+mn-lt"/>
                          <a:ea typeface="+mn-ea"/>
                          <a:cs typeface="Times New Roman" pitchFamily="18" charset="0"/>
                        </a:rPr>
                        <a:t>By monitoring the efficiency of the soil, temperature and humidity, rain fall, fertilizer efficiency, monitoring water tank storage capacity, and also detecting theft in agricultural regions, this research expects a rise in output at a cheap cost.</a:t>
                      </a:r>
                      <a:endParaRPr lang="en-US" sz="1000" kern="1200" dirty="0">
                        <a:solidFill>
                          <a:schemeClr val="dk1"/>
                        </a:solidFill>
                        <a:effectLst/>
                        <a:latin typeface="+mn-lt"/>
                        <a:ea typeface="Calibri"/>
                        <a:cs typeface="Times New Roman" pitchFamily="18" charset="0"/>
                      </a:endParaRPr>
                    </a:p>
                  </a:txBody>
                  <a:tcPr/>
                </a:tc>
                <a:extLst>
                  <a:ext uri="{0D108BD9-81ED-4DB2-BD59-A6C34878D82A}">
                    <a16:rowId xmlns:a16="http://schemas.microsoft.com/office/drawing/2014/main" val="3511389817"/>
                  </a:ext>
                </a:extLst>
              </a:tr>
            </a:tbl>
          </a:graphicData>
        </a:graphic>
      </p:graphicFrame>
    </p:spTree>
    <p:extLst>
      <p:ext uri="{BB962C8B-B14F-4D97-AF65-F5344CB8AC3E}">
        <p14:creationId xmlns:p14="http://schemas.microsoft.com/office/powerpoint/2010/main" val="3774536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6291" y="446088"/>
            <a:ext cx="3075708" cy="976312"/>
          </a:xfrm>
        </p:spPr>
        <p:txBody>
          <a:bodyPr numCol="1">
            <a:normAutofit/>
          </a:bodyPr>
          <a:lstStyle/>
          <a:p>
            <a:r>
              <a:rPr lang="en-US" sz="3600" b="1" dirty="0">
                <a:latin typeface="Arial" panose="020B0604020202020204" pitchFamily="34" charset="0"/>
                <a:cs typeface="Arial" panose="020B0604020202020204" pitchFamily="34" charset="0"/>
              </a:rPr>
              <a:t>MOTIVATION</a:t>
            </a:r>
            <a:endParaRPr lang="en-IN" altLang="en-IN" sz="3600" b="1" dirty="0">
              <a:latin typeface="Arial" panose="020B0604020202020204" pitchFamily="34" charset="0"/>
              <a:cs typeface="Arial" panose="020B0604020202020204" pitchFamily="34" charset="0"/>
            </a:endParaRPr>
          </a:p>
        </p:txBody>
      </p:sp>
      <p:sp>
        <p:nvSpPr>
          <p:cNvPr id="5" name="Text Placeholder 4"/>
          <p:cNvSpPr>
            <a:spLocks noGrp="1"/>
          </p:cNvSpPr>
          <p:nvPr>
            <p:ph type="body" sz="half" idx="2"/>
          </p:nvPr>
        </p:nvSpPr>
        <p:spPr>
          <a:xfrm>
            <a:off x="394996" y="1610350"/>
            <a:ext cx="5056209" cy="3153673"/>
          </a:xfrm>
        </p:spPr>
        <p:txBody>
          <a:bodyPr numCol="1">
            <a:normAutofit/>
          </a:bodyPr>
          <a:lstStyle/>
          <a:p>
            <a:pPr marL="171450" indent="-171450" algn="just">
              <a:lnSpc>
                <a:spcPct val="150000"/>
              </a:lnSpc>
              <a:buFont typeface="Wingdings" panose="05000000000000000000" pitchFamily="2" charset="2"/>
              <a:buChar char="Ø"/>
            </a:pPr>
            <a:r>
              <a:rPr lang="en-IN" altLang="en-IN" dirty="0">
                <a:solidFill>
                  <a:srgbClr val="000000"/>
                </a:solidFill>
                <a:latin typeface="+mj-lt"/>
                <a:ea typeface="Times New Roman" panose="02020603050405020304" pitchFamily="18" charset="0"/>
              </a:rPr>
              <a:t>We observe how much water people waste in urban area when they fail to turn off their motors and waste millions of litres everyday.</a:t>
            </a:r>
          </a:p>
          <a:p>
            <a:pPr marL="171450" indent="-171450" algn="just">
              <a:lnSpc>
                <a:spcPct val="150000"/>
              </a:lnSpc>
              <a:buFont typeface="Wingdings" panose="05000000000000000000" pitchFamily="2" charset="2"/>
              <a:buChar char="Ø"/>
            </a:pPr>
            <a:r>
              <a:rPr lang="en-IN" altLang="en-IN" dirty="0">
                <a:solidFill>
                  <a:srgbClr val="000000"/>
                </a:solidFill>
                <a:latin typeface="+mj-lt"/>
                <a:ea typeface="Times New Roman" panose="02020603050405020304" pitchFamily="18" charset="0"/>
              </a:rPr>
              <a:t>We surveyed and found that at least 20 to 30 % water is wasted by overflow of water tank in Delhi.</a:t>
            </a:r>
          </a:p>
          <a:p>
            <a:pPr marL="171450" indent="-171450" algn="just">
              <a:lnSpc>
                <a:spcPct val="150000"/>
              </a:lnSpc>
              <a:buFont typeface="Wingdings" panose="05000000000000000000" pitchFamily="2" charset="2"/>
              <a:buChar char="Ø"/>
            </a:pPr>
            <a:r>
              <a:rPr lang="en-IN" altLang="en-IN" dirty="0">
                <a:solidFill>
                  <a:srgbClr val="000000"/>
                </a:solidFill>
                <a:latin typeface="+mj-lt"/>
                <a:ea typeface="Times New Roman" panose="02020603050405020304" pitchFamily="18" charset="0"/>
              </a:rPr>
              <a:t>According to a Survey, Delhi Jal Board supply 2034 million litres per day. It means  400 to 600 million litres will wasted through over flow of water tank.</a:t>
            </a:r>
          </a:p>
          <a:p>
            <a:pPr marL="171450" indent="-171450" algn="just">
              <a:lnSpc>
                <a:spcPct val="150000"/>
              </a:lnSpc>
              <a:buFont typeface="Wingdings" panose="05000000000000000000" pitchFamily="2" charset="2"/>
              <a:buChar char="Ø"/>
            </a:pPr>
            <a:endParaRPr lang="en-IN" altLang="en-IN" dirty="0"/>
          </a:p>
        </p:txBody>
      </p:sp>
      <p:pic>
        <p:nvPicPr>
          <p:cNvPr id="12" name="Picture 11">
            <a:extLst>
              <a:ext uri="{FF2B5EF4-FFF2-40B4-BE49-F238E27FC236}">
                <a16:creationId xmlns:a16="http://schemas.microsoft.com/office/drawing/2014/main" id="{426B0FAC-4B64-6589-45B8-1C0C059DD03D}"/>
              </a:ext>
            </a:extLst>
          </p:cNvPr>
          <p:cNvPicPr>
            <a:picLocks noChangeAspect="1"/>
          </p:cNvPicPr>
          <p:nvPr/>
        </p:nvPicPr>
        <p:blipFill>
          <a:blip r:embed="rId2"/>
          <a:stretch>
            <a:fillRect/>
          </a:stretch>
        </p:blipFill>
        <p:spPr>
          <a:xfrm>
            <a:off x="1349186" y="4593530"/>
            <a:ext cx="3577806" cy="210764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a:extLst>
              <a:ext uri="{FF2B5EF4-FFF2-40B4-BE49-F238E27FC236}">
                <a16:creationId xmlns:a16="http://schemas.microsoft.com/office/drawing/2014/main" id="{6CD719EA-B1B3-9587-C52A-E0777DA854C3}"/>
              </a:ext>
            </a:extLst>
          </p:cNvPr>
          <p:cNvPicPr>
            <a:picLocks noChangeAspect="1"/>
          </p:cNvPicPr>
          <p:nvPr/>
        </p:nvPicPr>
        <p:blipFill>
          <a:blip r:embed="rId3"/>
          <a:stretch>
            <a:fillRect/>
          </a:stretch>
        </p:blipFill>
        <p:spPr>
          <a:xfrm>
            <a:off x="5451206" y="1989923"/>
            <a:ext cx="3404312" cy="2338304"/>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2EFD0199-3487-2D0A-238E-F29FE43EC5BC}"/>
              </a:ext>
            </a:extLst>
          </p:cNvPr>
          <p:cNvPicPr>
            <a:picLocks noChangeAspect="1"/>
          </p:cNvPicPr>
          <p:nvPr/>
        </p:nvPicPr>
        <p:blipFill>
          <a:blip r:embed="rId4"/>
          <a:stretch>
            <a:fillRect/>
          </a:stretch>
        </p:blipFill>
        <p:spPr>
          <a:xfrm>
            <a:off x="4800758" y="4517136"/>
            <a:ext cx="4054760" cy="21840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75677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6561" y="563150"/>
            <a:ext cx="6589199" cy="1280890"/>
          </a:xfrm>
        </p:spPr>
        <p:txBody>
          <a:bodyPr numCol="1"/>
          <a:lstStyle/>
          <a:p>
            <a:r>
              <a:rPr lang="en-US" b="1" dirty="0">
                <a:ea typeface="Calibri" panose="020F0502020204030204" pitchFamily="34" charset="0"/>
                <a:cs typeface="Calibri" panose="020F0502020204030204" pitchFamily="34" charset="0"/>
              </a:rPr>
              <a:t>PROJECT MANAGEMENT PLANNING</a:t>
            </a:r>
            <a:endParaRPr lang="en-IN" altLang="en-IN" dirty="0">
              <a:ea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332411" y="2072640"/>
            <a:ext cx="6653349" cy="3805646"/>
          </a:xfrm>
        </p:spPr>
        <p:txBody>
          <a:bodyPr numCol="1"/>
          <a:lstStyle/>
          <a:p>
            <a:pPr>
              <a:buNone/>
            </a:pPr>
            <a:r>
              <a:rPr lang="en-US" b="1" dirty="0">
                <a:latin typeface="+mj-lt"/>
                <a:ea typeface="Calibri" panose="020F0502020204030204" pitchFamily="34" charset="0"/>
                <a:cs typeface="Calibri" panose="020F0502020204030204" pitchFamily="34" charset="0"/>
              </a:rPr>
              <a:t>Cost Analysis</a:t>
            </a:r>
          </a:p>
          <a:p>
            <a:r>
              <a:rPr lang="en-US" dirty="0">
                <a:latin typeface="+mj-lt"/>
                <a:ea typeface="Calibri" panose="020F0502020204030204" pitchFamily="34" charset="0"/>
                <a:cs typeface="Calibri" panose="020F0502020204030204" pitchFamily="34" charset="0"/>
              </a:rPr>
              <a:t>We identify all the cost and benefits of carrying out the project and operating the delivered application,</a:t>
            </a:r>
          </a:p>
          <a:p>
            <a:r>
              <a:rPr lang="en-US" dirty="0">
                <a:latin typeface="+mj-lt"/>
                <a:ea typeface="Calibri" panose="020F0502020204030204" pitchFamily="34" charset="0"/>
                <a:cs typeface="Calibri" panose="020F0502020204030204" pitchFamily="34" charset="0"/>
              </a:rPr>
              <a:t>Expressing these cost and benefits in common units </a:t>
            </a:r>
          </a:p>
          <a:p>
            <a:r>
              <a:rPr lang="en-US" dirty="0">
                <a:latin typeface="+mj-lt"/>
                <a:ea typeface="Calibri" panose="020F0502020204030204" pitchFamily="34" charset="0"/>
                <a:cs typeface="Calibri" panose="020F0502020204030204" pitchFamily="34" charset="0"/>
              </a:rPr>
              <a:t>Setup cost for putting the project into use , it include any hardware and ancillary equipment</a:t>
            </a:r>
          </a:p>
        </p:txBody>
      </p:sp>
      <p:pic>
        <p:nvPicPr>
          <p:cNvPr id="7" name="Picture 6">
            <a:extLst>
              <a:ext uri="{FF2B5EF4-FFF2-40B4-BE49-F238E27FC236}">
                <a16:creationId xmlns:a16="http://schemas.microsoft.com/office/drawing/2014/main" id="{018663EE-FDAE-2809-4D9B-B8EA44B8A6AB}"/>
              </a:ext>
            </a:extLst>
          </p:cNvPr>
          <p:cNvPicPr>
            <a:picLocks noChangeAspect="1"/>
          </p:cNvPicPr>
          <p:nvPr/>
        </p:nvPicPr>
        <p:blipFill>
          <a:blip r:embed="rId2"/>
          <a:stretch>
            <a:fillRect/>
          </a:stretch>
        </p:blipFill>
        <p:spPr>
          <a:xfrm>
            <a:off x="765609" y="4630861"/>
            <a:ext cx="3942433" cy="1949801"/>
          </a:xfrm>
          <a:prstGeom prst="rect">
            <a:avLst/>
          </a:prstGeom>
          <a:ln w="127000" cap="rnd">
            <a:solidFill>
              <a:srgbClr val="FFFFFF"/>
            </a:solidFill>
          </a:ln>
          <a:effectLst>
            <a:glow rad="127000">
              <a:schemeClr val="accent2"/>
            </a:glow>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C41AF250-A2CE-64E5-75FB-8CC5F690A601}"/>
              </a:ext>
            </a:extLst>
          </p:cNvPr>
          <p:cNvPicPr>
            <a:picLocks noChangeAspect="1"/>
          </p:cNvPicPr>
          <p:nvPr/>
        </p:nvPicPr>
        <p:blipFill>
          <a:blip r:embed="rId3"/>
          <a:stretch>
            <a:fillRect/>
          </a:stretch>
        </p:blipFill>
        <p:spPr>
          <a:xfrm>
            <a:off x="5022310" y="4459388"/>
            <a:ext cx="3678756" cy="2292746"/>
          </a:xfrm>
          <a:prstGeom prst="rect">
            <a:avLst/>
          </a:prstGeom>
          <a:effectLst>
            <a:glow rad="127000">
              <a:schemeClr val="accent1"/>
            </a:glow>
          </a:effectLst>
        </p:spPr>
      </p:pic>
    </p:spTree>
    <p:extLst>
      <p:ext uri="{BB962C8B-B14F-4D97-AF65-F5344CB8AC3E}">
        <p14:creationId xmlns:p14="http://schemas.microsoft.com/office/powerpoint/2010/main" val="92401258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17493</TotalTime>
  <Words>2236</Words>
  <Application>Microsoft Office PowerPoint</Application>
  <PresentationFormat>On-screen Show (4:3)</PresentationFormat>
  <Paragraphs>154</Paragraphs>
  <Slides>29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vt:lpstr>
      <vt:lpstr>Calibri</vt:lpstr>
      <vt:lpstr>Century Gothic</vt:lpstr>
      <vt:lpstr>PT Sans</vt:lpstr>
      <vt:lpstr>Times New Roman</vt:lpstr>
      <vt:lpstr>Wingdings</vt:lpstr>
      <vt:lpstr>Wingdings 3</vt:lpstr>
      <vt:lpstr>Wisp</vt:lpstr>
      <vt:lpstr>PowerPoint Presentation</vt:lpstr>
      <vt:lpstr>Approval from guide for External Evaluation</vt:lpstr>
      <vt:lpstr>OUTLINE</vt:lpstr>
      <vt:lpstr>Introduction to the Project</vt:lpstr>
      <vt:lpstr>Introduction to the Project</vt:lpstr>
      <vt:lpstr>PowerPoint Presentation</vt:lpstr>
      <vt:lpstr>PowerPoint Presentation</vt:lpstr>
      <vt:lpstr>MOTIVATION</vt:lpstr>
      <vt:lpstr>PROJECT MANAGEMENT PLANNING</vt:lpstr>
      <vt:lpstr>  PROBLEM STATEMENT</vt:lpstr>
      <vt:lpstr>PowerPoint Presentation</vt:lpstr>
      <vt:lpstr>PowerPoint Presentation</vt:lpstr>
      <vt:lpstr>PowerPoint Presentation</vt:lpstr>
      <vt:lpstr>PowerPoint Presentation</vt:lpstr>
      <vt:lpstr>Features of STMS</vt:lpstr>
      <vt:lpstr>Features of STMS</vt:lpstr>
      <vt:lpstr>Features of STMS</vt:lpstr>
      <vt:lpstr>Features of STMS</vt:lpstr>
      <vt:lpstr>Hardware Used{1}</vt:lpstr>
      <vt:lpstr>Hardware Used{2}</vt:lpstr>
      <vt:lpstr>Hardware Used{3}</vt:lpstr>
      <vt:lpstr>Hardware Used{4}</vt:lpstr>
      <vt:lpstr>Hardware Used{5}</vt:lpstr>
      <vt:lpstr>Hardware Used{6}</vt:lpstr>
      <vt:lpstr>Software Used{1}</vt:lpstr>
      <vt:lpstr>Future scope</vt:lpstr>
      <vt:lpstr>Future scope</vt:lpstr>
      <vt:lpstr>                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dc:creator>
  <cp:lastModifiedBy>Rohit Kumar</cp:lastModifiedBy>
  <cp:revision>78</cp:revision>
  <dcterms:created xsi:type="dcterms:W3CDTF">2019-03-30T06:52:13Z</dcterms:created>
  <dcterms:modified xsi:type="dcterms:W3CDTF">2023-05-10T14:37:10Z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